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1"/>
  </p:notesMasterIdLst>
  <p:sldIdLst>
    <p:sldId id="256" r:id="rId2"/>
    <p:sldId id="260" r:id="rId3"/>
    <p:sldId id="261" r:id="rId4"/>
    <p:sldId id="262" r:id="rId5"/>
    <p:sldId id="263" r:id="rId6"/>
    <p:sldId id="265" r:id="rId7"/>
    <p:sldId id="267" r:id="rId8"/>
    <p:sldId id="268" r:id="rId9"/>
    <p:sldId id="272" r:id="rId10"/>
    <p:sldId id="274" r:id="rId11"/>
    <p:sldId id="278" r:id="rId12"/>
    <p:sldId id="283" r:id="rId13"/>
    <p:sldId id="286" r:id="rId14"/>
    <p:sldId id="287" r:id="rId15"/>
    <p:sldId id="288" r:id="rId16"/>
    <p:sldId id="289" r:id="rId17"/>
    <p:sldId id="292" r:id="rId18"/>
    <p:sldId id="293" r:id="rId19"/>
    <p:sldId id="294" r:id="rId20"/>
  </p:sldIdLst>
  <p:sldSz cx="12192000" cy="6858000"/>
  <p:notesSz cx="6858000" cy="9144000"/>
  <p:embeddedFontLst>
    <p:embeddedFont>
      <p:font typeface="Georgia" panose="02040502050405020303" pitchFamily="18" charset="0"/>
      <p:regular r:id="rId22"/>
      <p:bold r:id="rId23"/>
      <p:italic r:id="rId24"/>
      <p:boldItalic r:id="rId25"/>
    </p:embeddedFont>
    <p:embeddedFont>
      <p:font typeface="Trebuchet MS" panose="020B0603020202020204" pitchFamily="34" charset="0"/>
      <p:regular r:id="rId26"/>
      <p:bold r:id="rId27"/>
      <p:italic r:id="rId28"/>
      <p:boldItalic r:id="rId29"/>
    </p:embeddedFont>
    <p:embeddedFont>
      <p:font typeface="Wingdings 3" panose="05040102010807070707" pitchFamily="18" charset="2"/>
      <p:regular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0">
          <p15:clr>
            <a:srgbClr val="9AA0A6"/>
          </p15:clr>
        </p15:guide>
        <p15:guide id="2" pos="5868">
          <p15:clr>
            <a:srgbClr val="9AA0A6"/>
          </p15:clr>
        </p15:guide>
        <p15:guide id="3" orient="horz" pos="1571">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gzPzfW/Eqj5INjXEMP3JF+w7YJ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D7396-3E8A-4C48-A43C-EBEA59809495}">
  <a:tblStyle styleId="{2C2D7396-3E8A-4C48-A43C-EBEA598094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82"/>
      </p:cViewPr>
      <p:guideLst>
        <p:guide orient="horz" pos="1570"/>
        <p:guide pos="5868"/>
        <p:guide orient="horz" pos="15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56" Type="http://customschemas.google.com/relationships/presentationmetadata" Target="metadata"/><Relationship Id="rId8" Type="http://schemas.openxmlformats.org/officeDocument/2006/relationships/slide" Target="slides/slide7.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a:t>EDA is used for </a:t>
            </a:r>
            <a:r>
              <a:rPr lang="en-US" sz="1200" b="1"/>
              <a:t>seeing what the data can tell us before the modeling task</a:t>
            </a:r>
            <a:r>
              <a:rPr lang="en-US" sz="1200"/>
              <a:t>.</a:t>
            </a:r>
            <a:endParaRPr/>
          </a:p>
          <a:p>
            <a:pPr marL="0" lvl="0" indent="0" algn="l" rtl="0">
              <a:lnSpc>
                <a:spcPct val="100000"/>
              </a:lnSpc>
              <a:spcBef>
                <a:spcPts val="0"/>
              </a:spcBef>
              <a:spcAft>
                <a:spcPts val="0"/>
              </a:spcAft>
              <a:buSzPts val="1400"/>
              <a:buNone/>
            </a:pPr>
            <a:endParaRPr sz="1200"/>
          </a:p>
          <a:p>
            <a:pPr marL="0" lvl="0" indent="0" algn="l" rtl="0">
              <a:lnSpc>
                <a:spcPct val="100000"/>
              </a:lnSpc>
              <a:spcBef>
                <a:spcPts val="0"/>
              </a:spcBef>
              <a:spcAft>
                <a:spcPts val="0"/>
              </a:spcAft>
              <a:buSzPts val="1400"/>
              <a:buNone/>
            </a:pPr>
            <a:r>
              <a:rPr lang="en-US" sz="1200"/>
              <a:t>Change</a:t>
            </a:r>
            <a:endParaRPr/>
          </a:p>
          <a:p>
            <a:pPr marL="0" lvl="0" indent="0" algn="l" rtl="0">
              <a:lnSpc>
                <a:spcPct val="100000"/>
              </a:lnSpc>
              <a:spcBef>
                <a:spcPts val="0"/>
              </a:spcBef>
              <a:spcAft>
                <a:spcPts val="0"/>
              </a:spcAft>
              <a:buSzPts val="1400"/>
              <a:buNone/>
            </a:pPr>
            <a:endParaRPr/>
          </a:p>
        </p:txBody>
      </p:sp>
      <p:sp>
        <p:nvSpPr>
          <p:cNvPr id="261" name="Google Shape;26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3c7840ddab_0_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3c7840ddab_0_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g23c7840ddab_0_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lvl="0" indent="-22860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classification is the task of predicting a discrete class label. Regression is the task of predicting a continuous quantity.</a:t>
            </a:r>
            <a:endParaRPr/>
          </a:p>
          <a:p>
            <a:pPr marL="457200" lvl="0" indent="-139700" algn="l" rtl="0">
              <a:lnSpc>
                <a:spcPct val="100000"/>
              </a:lnSpc>
              <a:spcBef>
                <a:spcPts val="0"/>
              </a:spcBef>
              <a:spcAft>
                <a:spcPts val="0"/>
              </a:spcAft>
              <a:buSzPts val="1400"/>
              <a:buFont typeface="Arial"/>
              <a:buNone/>
            </a:pPr>
            <a:endParaRPr sz="1200" b="0" i="0" u="none" strike="noStrike" cap="none">
              <a:solidFill>
                <a:schemeClr val="dk1"/>
              </a:solidFill>
              <a:latin typeface="Calibri"/>
              <a:ea typeface="Calibri"/>
              <a:cs typeface="Calibri"/>
              <a:sym typeface="Calibri"/>
            </a:endParaRPr>
          </a:p>
          <a:p>
            <a:pPr marL="457200" lvl="0" indent="-22860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What is classification techniques in machine learning?</a:t>
            </a:r>
            <a:endParaRPr/>
          </a:p>
          <a:p>
            <a:pPr marL="457200" lvl="0" indent="-22860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The Classification algorithm is </a:t>
            </a:r>
            <a:r>
              <a:rPr lang="en-US" sz="1200" b="1" i="0" u="none" strike="noStrike" cap="none">
                <a:solidFill>
                  <a:schemeClr val="dk1"/>
                </a:solidFill>
                <a:latin typeface="Calibri"/>
                <a:ea typeface="Calibri"/>
                <a:cs typeface="Calibri"/>
                <a:sym typeface="Calibri"/>
              </a:rPr>
              <a:t>a Supervised Learning technique that is used to identify the category of new observations on the basis of training data</a:t>
            </a:r>
            <a:r>
              <a:rPr lang="en-US" sz="1200" b="0" i="0" u="none" strike="noStrike" cap="none">
                <a:solidFill>
                  <a:schemeClr val="dk1"/>
                </a:solidFill>
                <a:latin typeface="Calibri"/>
                <a:ea typeface="Calibri"/>
                <a:cs typeface="Calibri"/>
                <a:sym typeface="Calibri"/>
              </a:rPr>
              <a:t>. In Classification, a program learns from the given dataset or observations and then classifies new observation into several classes or groups.</a:t>
            </a:r>
            <a:endParaRPr/>
          </a:p>
          <a:p>
            <a:pPr marL="457200" lvl="0" indent="-22860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What is regression techniques in machine learning?</a:t>
            </a:r>
            <a:endParaRPr/>
          </a:p>
          <a:p>
            <a:pPr marL="457200" lvl="0" indent="-22860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Regression is </a:t>
            </a:r>
            <a:r>
              <a:rPr lang="en-US" sz="1200" b="1" i="0" u="none" strike="noStrike" cap="none">
                <a:solidFill>
                  <a:schemeClr val="dk1"/>
                </a:solidFill>
                <a:latin typeface="Calibri"/>
                <a:ea typeface="Calibri"/>
                <a:cs typeface="Calibri"/>
                <a:sym typeface="Calibri"/>
              </a:rPr>
              <a:t>a technique for investigating the relationship between independent variables or features and a dependent variable or outcome</a:t>
            </a:r>
            <a:r>
              <a:rPr lang="en-US" sz="1200" b="0" i="0" u="none" strike="noStrike" cap="none">
                <a:solidFill>
                  <a:schemeClr val="dk1"/>
                </a:solidFill>
                <a:latin typeface="Calibri"/>
                <a:ea typeface="Calibri"/>
                <a:cs typeface="Calibri"/>
                <a:sym typeface="Calibri"/>
              </a:rPr>
              <a:t>. It's used as a method for predictive modeling in machine learning, in which an algorithm is used to predict continuous outcomes.</a:t>
            </a:r>
            <a:endParaRPr/>
          </a:p>
          <a:p>
            <a:pPr marL="457200" lvl="0" indent="-139700" algn="l" rtl="0">
              <a:lnSpc>
                <a:spcPct val="100000"/>
              </a:lnSpc>
              <a:spcBef>
                <a:spcPts val="0"/>
              </a:spcBef>
              <a:spcAft>
                <a:spcPts val="0"/>
              </a:spcAft>
              <a:buSzPts val="1400"/>
              <a:buFont typeface="Arial"/>
              <a:buNone/>
            </a:pPr>
            <a:endParaRPr b="0"/>
          </a:p>
        </p:txBody>
      </p:sp>
      <p:sp>
        <p:nvSpPr>
          <p:cNvPr id="370" name="Google Shape;370;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5" name="Google Shape;415;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Calibri"/>
                <a:ea typeface="Calibri"/>
                <a:cs typeface="Calibri"/>
                <a:sym typeface="Calibri"/>
              </a:rPr>
              <a:t>Why Random Forest Regression is good?</a:t>
            </a:r>
            <a:endParaRPr/>
          </a:p>
          <a:p>
            <a:pPr marL="457200" marR="0" lvl="0" indent="-22860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Calibri"/>
                <a:ea typeface="Calibri"/>
                <a:cs typeface="Calibri"/>
                <a:sym typeface="Calibri"/>
              </a:rPr>
              <a:t>A Random Forest Regression model is </a:t>
            </a:r>
            <a:r>
              <a:rPr lang="en-US" sz="1200" b="1" i="0" u="none" strike="noStrike" cap="none">
                <a:solidFill>
                  <a:schemeClr val="dk1"/>
                </a:solidFill>
                <a:latin typeface="Calibri"/>
                <a:ea typeface="Calibri"/>
                <a:cs typeface="Calibri"/>
                <a:sym typeface="Calibri"/>
              </a:rPr>
              <a:t>powerful and accurate</a:t>
            </a:r>
            <a:r>
              <a:rPr lang="en-US" sz="1200" b="0" i="0" u="none" strike="noStrike" cap="none">
                <a:solidFill>
                  <a:schemeClr val="dk1"/>
                </a:solidFill>
                <a:latin typeface="Calibri"/>
                <a:ea typeface="Calibri"/>
                <a:cs typeface="Calibri"/>
                <a:sym typeface="Calibri"/>
              </a:rPr>
              <a:t>. It usually performs great on many problems, including features with non-linear relationships</a:t>
            </a:r>
            <a:endParaRPr/>
          </a:p>
          <a:p>
            <a:pPr marL="457200" marR="0" lvl="0" indent="-22860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a:p>
            <a:pPr marL="457200" marR="0" lvl="0" indent="-22860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Calibri"/>
                <a:ea typeface="Calibri"/>
                <a:cs typeface="Calibri"/>
                <a:sym typeface="Calibri"/>
              </a:rPr>
              <a:t>How is XGBoost different from random forest?</a:t>
            </a:r>
            <a:endParaRPr/>
          </a:p>
          <a:p>
            <a:pPr marL="457200" marR="0" lvl="0" indent="-22860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Calibri"/>
                <a:ea typeface="Calibri"/>
                <a:cs typeface="Calibri"/>
                <a:sym typeface="Calibri"/>
              </a:rPr>
              <a:t>One of the most important differences between XG Boost and Random forest is that the </a:t>
            </a:r>
            <a:r>
              <a:rPr lang="en-US" sz="1200" b="1" i="0" u="none" strike="noStrike" cap="none">
                <a:solidFill>
                  <a:schemeClr val="dk1"/>
                </a:solidFill>
                <a:latin typeface="Calibri"/>
                <a:ea typeface="Calibri"/>
                <a:cs typeface="Calibri"/>
                <a:sym typeface="Calibri"/>
              </a:rPr>
              <a:t>XGBoost always gives more importance to functional space when reducing the cost of a model while Random Forest tries to give more preferences to hyperparameters to optimize the model</a:t>
            </a:r>
            <a:r>
              <a:rPr lang="en-US" sz="1200" b="0" i="0" u="none" strike="noStrike" cap="none">
                <a:solidFill>
                  <a:schemeClr val="dk1"/>
                </a:solidFill>
                <a:latin typeface="Calibri"/>
                <a:ea typeface="Calibri"/>
                <a:cs typeface="Calibri"/>
                <a:sym typeface="Calibri"/>
              </a:rPr>
              <a:t>..</a:t>
            </a:r>
            <a:endParaRPr/>
          </a:p>
          <a:p>
            <a:pPr marL="457200" marR="0" lvl="0" indent="-228600" algn="l" rtl="0">
              <a:lnSpc>
                <a:spcPct val="100000"/>
              </a:lnSpc>
              <a:spcBef>
                <a:spcPts val="0"/>
              </a:spcBef>
              <a:spcAft>
                <a:spcPts val="0"/>
              </a:spcAft>
              <a:buClr>
                <a:srgbClr val="000000"/>
              </a:buClr>
              <a:buSzPts val="1400"/>
              <a:buFont typeface="Arial"/>
              <a:buNone/>
            </a:pPr>
            <a:r>
              <a:rPr lang="en-US" sz="1200" b="1" i="0" u="none" strike="noStrike" cap="none">
                <a:solidFill>
                  <a:schemeClr val="dk1"/>
                </a:solidFill>
                <a:latin typeface="Calibri"/>
                <a:ea typeface="Calibri"/>
                <a:cs typeface="Calibri"/>
                <a:sym typeface="Calibri"/>
              </a:rPr>
              <a:t>n_estimators</a:t>
            </a:r>
            <a:r>
              <a:rPr lang="en-US" sz="1200" b="0" i="0" u="none" strike="noStrike" cap="none">
                <a:solidFill>
                  <a:schemeClr val="dk1"/>
                </a:solidFill>
                <a:latin typeface="Calibri"/>
                <a:ea typeface="Calibri"/>
                <a:cs typeface="Calibri"/>
                <a:sym typeface="Calibri"/>
              </a:rPr>
              <a:t> — the number of decision trees you will be running in the model</a:t>
            </a:r>
            <a:endParaRPr/>
          </a:p>
        </p:txBody>
      </p:sp>
      <p:sp>
        <p:nvSpPr>
          <p:cNvPr id="416" name="Google Shape;416;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5" name="Google Shape;425;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p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438" name="Google Shape;438;p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119d570088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g119d570088c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9" name="Google Shape;459;g119d570088c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5" name="Google Shape;46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p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472" name="Google Shape;472;p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f3a8d4be09_2_18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Change </a:t>
            </a:r>
            <a:endParaRPr/>
          </a:p>
        </p:txBody>
      </p:sp>
      <p:sp>
        <p:nvSpPr>
          <p:cNvPr id="137" name="Google Shape;137;gf3a8d4be09_2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3a8d4be09_2_9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5" name="Google Shape;145;gf3a8d4be09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Calibri"/>
              <a:buNone/>
            </a:pPr>
            <a:endParaRPr sz="1100"/>
          </a:p>
        </p:txBody>
      </p:sp>
      <p:sp>
        <p:nvSpPr>
          <p:cNvPr id="157" name="Google Shape;15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Calibri"/>
              <a:buNone/>
            </a:pPr>
            <a:endParaRPr sz="1100"/>
          </a:p>
        </p:txBody>
      </p:sp>
      <p:sp>
        <p:nvSpPr>
          <p:cNvPr id="164" name="Google Shape;16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19c79fd7f2_1_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Calibri"/>
              <a:buNone/>
            </a:pPr>
            <a:endParaRPr sz="1100"/>
          </a:p>
          <a:p>
            <a:pPr marL="0" lvl="0" indent="0" algn="l" rtl="0">
              <a:lnSpc>
                <a:spcPct val="100000"/>
              </a:lnSpc>
              <a:spcBef>
                <a:spcPts val="0"/>
              </a:spcBef>
              <a:spcAft>
                <a:spcPts val="0"/>
              </a:spcAft>
              <a:buClr>
                <a:schemeClr val="dk1"/>
              </a:buClr>
              <a:buSzPts val="1100"/>
              <a:buFont typeface="Calibri"/>
              <a:buNone/>
            </a:pPr>
            <a:endParaRPr sz="1100"/>
          </a:p>
          <a:p>
            <a:pPr marL="0" lvl="0" indent="0" algn="l" rtl="0">
              <a:lnSpc>
                <a:spcPct val="100000"/>
              </a:lnSpc>
              <a:spcBef>
                <a:spcPts val="0"/>
              </a:spcBef>
              <a:spcAft>
                <a:spcPts val="0"/>
              </a:spcAft>
              <a:buClr>
                <a:schemeClr val="dk1"/>
              </a:buClr>
              <a:buSzPts val="1100"/>
              <a:buFont typeface="Calibri"/>
              <a:buNone/>
            </a:pPr>
            <a:endParaRPr sz="1100"/>
          </a:p>
        </p:txBody>
      </p:sp>
      <p:sp>
        <p:nvSpPr>
          <p:cNvPr id="180" name="Google Shape;180;g119c79fd7f2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17b53b5ae0_1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Calibri"/>
              <a:buNone/>
            </a:pPr>
            <a:endParaRPr sz="1100"/>
          </a:p>
        </p:txBody>
      </p:sp>
      <p:sp>
        <p:nvSpPr>
          <p:cNvPr id="249" name="Google Shape;249;g117b53b5ae0_1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61472903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23994333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425476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94658520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968547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192350307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48887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46880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15"/>
        <p:cNvGrpSpPr/>
        <p:nvPr/>
      </p:nvGrpSpPr>
      <p:grpSpPr>
        <a:xfrm>
          <a:off x="0" y="0"/>
          <a:ext cx="0" cy="0"/>
          <a:chOff x="0" y="0"/>
          <a:chExt cx="0" cy="0"/>
        </a:xfrm>
      </p:grpSpPr>
      <p:sp>
        <p:nvSpPr>
          <p:cNvPr id="17" name="Google Shape;17;p61"/>
          <p:cNvSpPr txBox="1">
            <a:spLocks noGrp="1"/>
          </p:cNvSpPr>
          <p:nvPr>
            <p:ph type="title"/>
          </p:nvPr>
        </p:nvSpPr>
        <p:spPr>
          <a:xfrm>
            <a:off x="228600" y="184714"/>
            <a:ext cx="10515600" cy="521639"/>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23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 name="Google Shape;18;p61"/>
          <p:cNvSpPr txBox="1">
            <a:spLocks noGrp="1"/>
          </p:cNvSpPr>
          <p:nvPr>
            <p:ph type="sldNum" idx="12"/>
          </p:nvPr>
        </p:nvSpPr>
        <p:spPr>
          <a:xfrm>
            <a:off x="11639552" y="6350000"/>
            <a:ext cx="390525" cy="288925"/>
          </a:xfrm>
          <a:prstGeom prst="rect">
            <a:avLst/>
          </a:prstGeom>
          <a:noFill/>
          <a:ln>
            <a:noFill/>
          </a:ln>
        </p:spPr>
        <p:txBody>
          <a:bodyPr spcFirstLastPara="1" wrap="square" lIns="91400" tIns="45675" rIns="91400" bIns="45675"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5579397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24"/>
        <p:cNvGrpSpPr/>
        <p:nvPr/>
      </p:nvGrpSpPr>
      <p:grpSpPr>
        <a:xfrm>
          <a:off x="0" y="0"/>
          <a:ext cx="0" cy="0"/>
          <a:chOff x="0" y="0"/>
          <a:chExt cx="0" cy="0"/>
        </a:xfrm>
      </p:grpSpPr>
      <p:sp>
        <p:nvSpPr>
          <p:cNvPr id="26" name="Google Shape;26;gf3a8d4be09_2_86"/>
          <p:cNvSpPr txBox="1">
            <a:spLocks noGrp="1"/>
          </p:cNvSpPr>
          <p:nvPr>
            <p:ph type="title"/>
          </p:nvPr>
        </p:nvSpPr>
        <p:spPr>
          <a:xfrm>
            <a:off x="228600" y="187044"/>
            <a:ext cx="10515600" cy="517024"/>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30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gf3a8d4be09_2_86"/>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170368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44"/>
        <p:cNvGrpSpPr/>
        <p:nvPr/>
      </p:nvGrpSpPr>
      <p:grpSpPr>
        <a:xfrm>
          <a:off x="0" y="0"/>
          <a:ext cx="0" cy="0"/>
          <a:chOff x="0" y="0"/>
          <a:chExt cx="0" cy="0"/>
        </a:xfrm>
      </p:grpSpPr>
      <p:sp>
        <p:nvSpPr>
          <p:cNvPr id="46" name="Google Shape;46;p37"/>
          <p:cNvSpPr txBox="1">
            <a:spLocks noGrp="1"/>
          </p:cNvSpPr>
          <p:nvPr>
            <p:ph type="title"/>
          </p:nvPr>
        </p:nvSpPr>
        <p:spPr>
          <a:xfrm>
            <a:off x="228600" y="187009"/>
            <a:ext cx="10515600" cy="517024"/>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30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7"/>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774327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59333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62661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32588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51955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51907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85660983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15343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16656853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193607977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
          <p:cNvSpPr txBox="1">
            <a:spLocks noGrp="1"/>
          </p:cNvSpPr>
          <p:nvPr>
            <p:ph type="title"/>
          </p:nvPr>
        </p:nvSpPr>
        <p:spPr>
          <a:xfrm>
            <a:off x="838200" y="2816171"/>
            <a:ext cx="10515600" cy="950939"/>
          </a:xfrm>
          <a:prstGeom prst="rect">
            <a:avLst/>
          </a:prstGeom>
          <a:noFill/>
          <a:ln>
            <a:noFill/>
          </a:ln>
        </p:spPr>
        <p:txBody>
          <a:bodyPr spcFirstLastPara="1" wrap="square" lIns="91425" tIns="45675" rIns="91425" bIns="45675" anchor="ctr" anchorCtr="0">
            <a:spAutoFit/>
          </a:bodyPr>
          <a:lstStyle/>
          <a:p>
            <a:pPr lvl="0" algn="ctr"/>
            <a:r>
              <a:rPr lang="en-IN" dirty="0"/>
              <a:t>Automated Transcript Analysis to Optimize Recruitment Decisions</a:t>
            </a:r>
            <a:endParaRPr b="1" dirty="0">
              <a:latin typeface="Times New Roman"/>
              <a:ea typeface="Times New Roman"/>
              <a:cs typeface="Times New Roman"/>
              <a:sym typeface="Times New Roman"/>
            </a:endParaRPr>
          </a:p>
        </p:txBody>
      </p:sp>
      <p:sp>
        <p:nvSpPr>
          <p:cNvPr id="98" name="Google Shape;98;p2"/>
          <p:cNvSpPr txBox="1"/>
          <p:nvPr/>
        </p:nvSpPr>
        <p:spPr>
          <a:xfrm>
            <a:off x="242944" y="860611"/>
            <a:ext cx="3537600" cy="492400"/>
          </a:xfrm>
          <a:prstGeom prst="rect">
            <a:avLst/>
          </a:prstGeom>
          <a:noFill/>
          <a:ln>
            <a:noFill/>
          </a:ln>
        </p:spPr>
        <p:txBody>
          <a:bodyPr spcFirstLastPara="1" wrap="square" lIns="121875" tIns="60925" rIns="121875" bIns="60925" anchor="t" anchorCtr="0">
            <a:spAutoFit/>
          </a:bodyPr>
          <a:lstStyle/>
          <a:p>
            <a:pPr marL="0" marR="0" lvl="0" indent="0" algn="l" rtl="0">
              <a:lnSpc>
                <a:spcPct val="100000"/>
              </a:lnSpc>
              <a:spcBef>
                <a:spcPts val="0"/>
              </a:spcBef>
              <a:spcAft>
                <a:spcPts val="0"/>
              </a:spcAft>
              <a:buNone/>
            </a:pPr>
            <a:endParaRPr sz="2400" b="0" i="0" u="none" strike="noStrike" cap="none">
              <a:solidFill>
                <a:srgbClr val="000000"/>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A872A06F-1C0E-3035-5269-0930EC2B1EA0}"/>
              </a:ext>
            </a:extLst>
          </p:cNvPr>
          <p:cNvPicPr>
            <a:picLocks noChangeAspect="1"/>
          </p:cNvPicPr>
          <p:nvPr/>
        </p:nvPicPr>
        <p:blipFill>
          <a:blip r:embed="rId3"/>
          <a:stretch>
            <a:fillRect/>
          </a:stretch>
        </p:blipFill>
        <p:spPr>
          <a:xfrm>
            <a:off x="9550427" y="5860385"/>
            <a:ext cx="2416233" cy="80541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txBox="1">
            <a:spLocks noGrp="1"/>
          </p:cNvSpPr>
          <p:nvPr>
            <p:ph type="title"/>
          </p:nvPr>
        </p:nvSpPr>
        <p:spPr>
          <a:xfrm>
            <a:off x="759471" y="849673"/>
            <a:ext cx="92472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Exploratory Data Analysis [EDA]</a:t>
            </a:r>
            <a:endParaRPr sz="3200" dirty="0">
              <a:latin typeface="Times New Roman"/>
              <a:ea typeface="Times New Roman"/>
              <a:cs typeface="Times New Roman"/>
              <a:sym typeface="Times New Roman"/>
            </a:endParaRPr>
          </a:p>
        </p:txBody>
      </p:sp>
      <p:sp>
        <p:nvSpPr>
          <p:cNvPr id="264" name="Google Shape;264;p25"/>
          <p:cNvSpPr txBox="1">
            <a:spLocks noGrp="1"/>
          </p:cNvSpPr>
          <p:nvPr>
            <p:ph type="sldNum" idx="12"/>
          </p:nvPr>
        </p:nvSpPr>
        <p:spPr>
          <a:prstGeom prst="rect">
            <a:avLst/>
          </a:prstGeom>
          <a:noFill/>
          <a:ln>
            <a:noFill/>
          </a:ln>
        </p:spPr>
        <p:txBody>
          <a:bodyPr spcFirstLastPara="1" wrap="square" lIns="91400" tIns="45675" rIns="91400" bIns="4567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266" name="Google Shape;266;p25"/>
          <p:cNvSpPr txBox="1"/>
          <p:nvPr/>
        </p:nvSpPr>
        <p:spPr>
          <a:xfrm>
            <a:off x="609600" y="1181100"/>
            <a:ext cx="1943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
        <p:nvSpPr>
          <p:cNvPr id="267" name="Google Shape;267;p25"/>
          <p:cNvSpPr txBox="1"/>
          <p:nvPr/>
        </p:nvSpPr>
        <p:spPr>
          <a:xfrm>
            <a:off x="3238500" y="2076450"/>
            <a:ext cx="899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68" name="Google Shape;268;p25"/>
          <p:cNvSpPr txBox="1"/>
          <p:nvPr/>
        </p:nvSpPr>
        <p:spPr>
          <a:xfrm>
            <a:off x="6267450" y="1428750"/>
            <a:ext cx="59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69" name="Google Shape;269;p25"/>
          <p:cNvSpPr txBox="1"/>
          <p:nvPr/>
        </p:nvSpPr>
        <p:spPr>
          <a:xfrm>
            <a:off x="4686300" y="4057650"/>
            <a:ext cx="7543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70" name="Google Shape;270;p25"/>
          <p:cNvSpPr txBox="1"/>
          <p:nvPr/>
        </p:nvSpPr>
        <p:spPr>
          <a:xfrm>
            <a:off x="191575" y="4750800"/>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B57640FC-0059-3F33-210D-F5A9DB5B0497}"/>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3" name="Rectangle 1">
            <a:extLst>
              <a:ext uri="{FF2B5EF4-FFF2-40B4-BE49-F238E27FC236}">
                <a16:creationId xmlns:a16="http://schemas.microsoft.com/office/drawing/2014/main" id="{D8340AF0-8951-CA60-052E-3408E7508065}"/>
              </a:ext>
            </a:extLst>
          </p:cNvPr>
          <p:cNvSpPr>
            <a:spLocks noChangeArrowheads="1"/>
          </p:cNvSpPr>
          <p:nvPr/>
        </p:nvSpPr>
        <p:spPr bwMode="auto">
          <a:xfrm>
            <a:off x="829520" y="1828950"/>
            <a:ext cx="735959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Labels: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~49% Hired, ~51% Rejected → well balanced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Transcript Length:</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Avg. ~350 words, cleaned for outliers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Top Skills: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Python, ML, SQL, Cloud Computing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Experience: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Mostly 2–10 years, mapped numerically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Missing Data:</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Handled in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skills</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and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experience</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columns</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g23c7840ddab_0_47"/>
          <p:cNvSpPr txBox="1">
            <a:spLocks noGrp="1"/>
          </p:cNvSpPr>
          <p:nvPr>
            <p:ph type="title"/>
          </p:nvPr>
        </p:nvSpPr>
        <p:spPr>
          <a:xfrm>
            <a:off x="503570" y="590799"/>
            <a:ext cx="10515600" cy="535440"/>
          </a:xfrm>
          <a:prstGeom prst="rect">
            <a:avLst/>
          </a:prstGeom>
        </p:spPr>
        <p:txBody>
          <a:bodyPr spcFirstLastPara="1" wrap="square" lIns="91400" tIns="45675" rIns="91400" bIns="45675" anchor="ctr" anchorCtr="0">
            <a:spAutoFit/>
          </a:bodyPr>
          <a:lstStyle/>
          <a:p>
            <a:pPr marL="0" lvl="0" indent="0" algn="l" rtl="0">
              <a:spcBef>
                <a:spcPts val="0"/>
              </a:spcBef>
              <a:spcAft>
                <a:spcPts val="0"/>
              </a:spcAft>
              <a:buNone/>
            </a:pPr>
            <a:r>
              <a:rPr lang="en-US" b="1" dirty="0"/>
              <a:t> Data </a:t>
            </a:r>
            <a:r>
              <a:rPr lang="en-US" sz="3200" b="1" dirty="0">
                <a:latin typeface="Times New Roman" panose="02020603050405020304" pitchFamily="18" charset="0"/>
                <a:cs typeface="Times New Roman" panose="02020603050405020304" pitchFamily="18" charset="0"/>
              </a:rPr>
              <a:t>Preprocessing</a:t>
            </a:r>
            <a:endParaRPr sz="3200" b="1" dirty="0">
              <a:latin typeface="Times New Roman" panose="02020603050405020304" pitchFamily="18" charset="0"/>
              <a:cs typeface="Times New Roman" panose="02020603050405020304" pitchFamily="18" charset="0"/>
            </a:endParaRPr>
          </a:p>
        </p:txBody>
      </p:sp>
      <p:sp>
        <p:nvSpPr>
          <p:cNvPr id="316" name="Google Shape;316;g23c7840ddab_0_47"/>
          <p:cNvSpPr txBox="1"/>
          <p:nvPr/>
        </p:nvSpPr>
        <p:spPr>
          <a:xfrm>
            <a:off x="383125" y="4003700"/>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A2C8B8FA-88CE-97B4-6A7F-161E9BAFACCF}"/>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3" name="Rectangle 1">
            <a:extLst>
              <a:ext uri="{FF2B5EF4-FFF2-40B4-BE49-F238E27FC236}">
                <a16:creationId xmlns:a16="http://schemas.microsoft.com/office/drawing/2014/main" id="{5B6CC2B4-FD7C-1546-5792-4A1CCFAD746B}"/>
              </a:ext>
            </a:extLst>
          </p:cNvPr>
          <p:cNvSpPr>
            <a:spLocks noChangeArrowheads="1"/>
          </p:cNvSpPr>
          <p:nvPr/>
        </p:nvSpPr>
        <p:spPr bwMode="auto">
          <a:xfrm>
            <a:off x="383125" y="1340913"/>
            <a:ext cx="10756490"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Transcript Cleaning:</a:t>
            </a: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Removed HTML entities, normalized Unicode, standardized speaker labels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Interviewer:</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Q:</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Candidate:</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A:</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and removed special characters.</a:t>
            </a:r>
            <a:endPar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Skill Normalization:</a:t>
            </a: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Split comma-separated strings, filtered valid skills, and title-cased entries.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Experience Mapping:</a:t>
            </a: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Converted text ranges (e.g</a:t>
            </a: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"5-10 years"</a:t>
            </a:r>
            <a:r>
              <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US" alt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Combined Features:</a:t>
            </a: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Merged cleaned transcript, skills, and experience into a single input string for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DistilBERT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US" altLang="en-US" sz="1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Transcript] ... [Skills] Python, SQL [Experience] 5 years </a:t>
            </a:r>
            <a:endParaRPr kumimoji="0" lang="en-US" altLang="en-US" sz="11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Label Encoding:</a:t>
            </a:r>
            <a:b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Hired</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1</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Rejected</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0</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2"/>
          <p:cNvSpPr txBox="1">
            <a:spLocks noGrp="1"/>
          </p:cNvSpPr>
          <p:nvPr>
            <p:ph type="title"/>
          </p:nvPr>
        </p:nvSpPr>
        <p:spPr>
          <a:xfrm>
            <a:off x="495356" y="907968"/>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   Model Building </a:t>
            </a:r>
            <a:endParaRPr dirty="0"/>
          </a:p>
        </p:txBody>
      </p:sp>
      <p:sp>
        <p:nvSpPr>
          <p:cNvPr id="374" name="Google Shape;374;p52"/>
          <p:cNvSpPr txBox="1"/>
          <p:nvPr/>
        </p:nvSpPr>
        <p:spPr>
          <a:xfrm>
            <a:off x="1047750" y="1428750"/>
            <a:ext cx="1097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376" name="Google Shape;376;p52"/>
          <p:cNvSpPr txBox="1"/>
          <p:nvPr/>
        </p:nvSpPr>
        <p:spPr>
          <a:xfrm>
            <a:off x="363975" y="4386825"/>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378" name="Google Shape;378;p52"/>
          <p:cNvSpPr txBox="1"/>
          <p:nvPr/>
        </p:nvSpPr>
        <p:spPr>
          <a:xfrm>
            <a:off x="804575" y="5727775"/>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722DA538-57F1-15B4-445E-8C74160FDE4C}"/>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4" name="TextBox 3">
            <a:extLst>
              <a:ext uri="{FF2B5EF4-FFF2-40B4-BE49-F238E27FC236}">
                <a16:creationId xmlns:a16="http://schemas.microsoft.com/office/drawing/2014/main" id="{50F6B40D-F9D8-16BA-5A6B-F89D38F5EA8D}"/>
              </a:ext>
            </a:extLst>
          </p:cNvPr>
          <p:cNvSpPr txBox="1"/>
          <p:nvPr/>
        </p:nvSpPr>
        <p:spPr>
          <a:xfrm>
            <a:off x="804575" y="1713533"/>
            <a:ext cx="8504903" cy="4524315"/>
          </a:xfrm>
          <a:prstGeom prst="rect">
            <a:avLst/>
          </a:prstGeom>
          <a:noFill/>
        </p:spPr>
        <p:txBody>
          <a:bodyPr wrap="square">
            <a:spAutoFit/>
          </a:bodyPr>
          <a:lstStyle/>
          <a:p>
            <a:pPr>
              <a:buNone/>
            </a:pPr>
            <a:r>
              <a:rPr lang="en-US" dirty="0">
                <a:latin typeface="Arial" panose="020B0604020202020204" pitchFamily="34" charset="0"/>
                <a:cs typeface="Arial" panose="020B0604020202020204" pitchFamily="34" charset="0"/>
              </a:rPr>
              <a:t>Multiple models were tested to predict hiring decisions:</a:t>
            </a:r>
          </a:p>
          <a:p>
            <a:pPr>
              <a:buNone/>
            </a:pPr>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Best Model:</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DistilBERT</a:t>
            </a:r>
            <a:r>
              <a:rPr lang="en-US" dirty="0">
                <a:latin typeface="Arial" panose="020B0604020202020204" pitchFamily="34" charset="0"/>
                <a:cs typeface="Arial" panose="020B0604020202020204" pitchFamily="34" charset="0"/>
              </a:rPr>
              <a:t> (F1-score: </a:t>
            </a:r>
            <a:r>
              <a:rPr lang="en-US" b="1" dirty="0">
                <a:latin typeface="Arial" panose="020B0604020202020204" pitchFamily="34" charset="0"/>
                <a:cs typeface="Arial" panose="020B0604020202020204" pitchFamily="34" charset="0"/>
              </a:rPr>
              <a:t>0.83</a:t>
            </a:r>
            <a:r>
              <a:rPr lang="en-US" dirty="0">
                <a:latin typeface="Arial" panose="020B0604020202020204" pitchFamily="34" charset="0"/>
                <a:cs typeface="Arial" panose="020B0604020202020204" pitchFamily="34" charset="0"/>
              </a:rPr>
              <a:t>), fine-tuned on combined input of transcript, skills, and experience.</a:t>
            </a: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Traditional ML Models: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XGBoost</a:t>
            </a:r>
            <a:r>
              <a:rPr lang="en-US" dirty="0">
                <a:latin typeface="Arial" panose="020B0604020202020204" pitchFamily="34" charset="0"/>
                <a:cs typeface="Arial" panose="020B0604020202020204" pitchFamily="34" charset="0"/>
              </a:rPr>
              <a:t> performed best (F1: 0.76) among Logistic Regression and Random Forest.</a:t>
            </a: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Deep Learning: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BiLSTM</a:t>
            </a:r>
            <a:r>
              <a:rPr lang="en-US" dirty="0">
                <a:latin typeface="Arial" panose="020B0604020202020204" pitchFamily="34" charset="0"/>
                <a:cs typeface="Arial" panose="020B0604020202020204" pitchFamily="34" charset="0"/>
              </a:rPr>
              <a:t> + Attention reached 0.73 F1 but lagged behind transformers.</a:t>
            </a:r>
          </a:p>
          <a:p>
            <a:endParaRPr lang="en-US"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Ongoing Work:</a:t>
            </a:r>
            <a:r>
              <a:rPr lang="en-US" dirty="0">
                <a:latin typeface="Arial" panose="020B0604020202020204" pitchFamily="34" charset="0"/>
                <a:cs typeface="Arial" panose="020B0604020202020204" pitchFamily="34" charset="0"/>
              </a:rPr>
              <a:t> DeBERTa-v3 with Focal Loss and </a:t>
            </a:r>
            <a:r>
              <a:rPr lang="en-US" dirty="0" err="1">
                <a:latin typeface="Arial" panose="020B0604020202020204" pitchFamily="34" charset="0"/>
                <a:cs typeface="Arial" panose="020B0604020202020204" pitchFamily="34" charset="0"/>
              </a:rPr>
              <a:t>Optuna</a:t>
            </a:r>
            <a:r>
              <a:rPr lang="en-US" dirty="0">
                <a:latin typeface="Arial" panose="020B0604020202020204" pitchFamily="34" charset="0"/>
                <a:cs typeface="Arial" panose="020B0604020202020204" pitchFamily="34" charset="0"/>
              </a:rPr>
              <a:t> tuning planned to improve further.</a:t>
            </a:r>
          </a:p>
          <a:p>
            <a:endParaRPr lang="en-US" dirty="0">
              <a:latin typeface="Arial" panose="020B0604020202020204" pitchFamily="34" charset="0"/>
              <a:cs typeface="Arial" panose="020B0604020202020204" pitchFamily="34" charset="0"/>
            </a:endParaRPr>
          </a:p>
          <a:p>
            <a:pPr>
              <a:buNone/>
            </a:pPr>
            <a:r>
              <a:rPr lang="en-US" dirty="0">
                <a:latin typeface="Arial" panose="020B0604020202020204" pitchFamily="34" charset="0"/>
                <a:cs typeface="Arial" panose="020B0604020202020204" pitchFamily="34" charset="0"/>
              </a:rPr>
              <a:t>All models used the same preprocessed and structured input format for fair comparison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5"/>
          <p:cNvSpPr txBox="1">
            <a:spLocks noGrp="1"/>
          </p:cNvSpPr>
          <p:nvPr>
            <p:ph type="title"/>
          </p:nvPr>
        </p:nvSpPr>
        <p:spPr>
          <a:xfrm>
            <a:off x="326922" y="540786"/>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     Model Accuracy Comparison</a:t>
            </a:r>
            <a:endParaRPr sz="3200" dirty="0"/>
          </a:p>
        </p:txBody>
      </p:sp>
      <p:pic>
        <p:nvPicPr>
          <p:cNvPr id="2" name="Picture 1">
            <a:extLst>
              <a:ext uri="{FF2B5EF4-FFF2-40B4-BE49-F238E27FC236}">
                <a16:creationId xmlns:a16="http://schemas.microsoft.com/office/drawing/2014/main" id="{C89924B0-09C8-FEF0-A90A-A9CCF5096C6C}"/>
              </a:ext>
            </a:extLst>
          </p:cNvPr>
          <p:cNvPicPr>
            <a:picLocks noChangeAspect="1"/>
          </p:cNvPicPr>
          <p:nvPr/>
        </p:nvPicPr>
        <p:blipFill>
          <a:blip r:embed="rId3"/>
          <a:stretch>
            <a:fillRect/>
          </a:stretch>
        </p:blipFill>
        <p:spPr>
          <a:xfrm>
            <a:off x="9550427" y="5860385"/>
            <a:ext cx="2416233" cy="805411"/>
          </a:xfrm>
          <a:prstGeom prst="rect">
            <a:avLst/>
          </a:prstGeom>
        </p:spPr>
      </p:pic>
      <p:graphicFrame>
        <p:nvGraphicFramePr>
          <p:cNvPr id="3" name="Table 2">
            <a:extLst>
              <a:ext uri="{FF2B5EF4-FFF2-40B4-BE49-F238E27FC236}">
                <a16:creationId xmlns:a16="http://schemas.microsoft.com/office/drawing/2014/main" id="{72B6F90B-5EF5-D58E-1A31-462248EF2798}"/>
              </a:ext>
            </a:extLst>
          </p:cNvPr>
          <p:cNvGraphicFramePr>
            <a:graphicFrameLocks noGrp="1"/>
          </p:cNvGraphicFramePr>
          <p:nvPr>
            <p:extLst>
              <p:ext uri="{D42A27DB-BD31-4B8C-83A1-F6EECF244321}">
                <p14:modId xmlns:p14="http://schemas.microsoft.com/office/powerpoint/2010/main" val="3719774797"/>
              </p:ext>
            </p:extLst>
          </p:nvPr>
        </p:nvGraphicFramePr>
        <p:xfrm>
          <a:off x="924232" y="1430386"/>
          <a:ext cx="9485594" cy="4331317"/>
        </p:xfrm>
        <a:graphic>
          <a:graphicData uri="http://schemas.openxmlformats.org/drawingml/2006/table">
            <a:tbl>
              <a:tblPr/>
              <a:tblGrid>
                <a:gridCol w="1338230">
                  <a:extLst>
                    <a:ext uri="{9D8B030D-6E8A-4147-A177-3AD203B41FA5}">
                      <a16:colId xmlns:a16="http://schemas.microsoft.com/office/drawing/2014/main" val="2063732891"/>
                    </a:ext>
                  </a:extLst>
                </a:gridCol>
                <a:gridCol w="1357894">
                  <a:extLst>
                    <a:ext uri="{9D8B030D-6E8A-4147-A177-3AD203B41FA5}">
                      <a16:colId xmlns:a16="http://schemas.microsoft.com/office/drawing/2014/main" val="1554400030"/>
                    </a:ext>
                  </a:extLst>
                </a:gridCol>
                <a:gridCol w="1357894">
                  <a:extLst>
                    <a:ext uri="{9D8B030D-6E8A-4147-A177-3AD203B41FA5}">
                      <a16:colId xmlns:a16="http://schemas.microsoft.com/office/drawing/2014/main" val="1106333670"/>
                    </a:ext>
                  </a:extLst>
                </a:gridCol>
                <a:gridCol w="1357894">
                  <a:extLst>
                    <a:ext uri="{9D8B030D-6E8A-4147-A177-3AD203B41FA5}">
                      <a16:colId xmlns:a16="http://schemas.microsoft.com/office/drawing/2014/main" val="314775017"/>
                    </a:ext>
                  </a:extLst>
                </a:gridCol>
                <a:gridCol w="1357894">
                  <a:extLst>
                    <a:ext uri="{9D8B030D-6E8A-4147-A177-3AD203B41FA5}">
                      <a16:colId xmlns:a16="http://schemas.microsoft.com/office/drawing/2014/main" val="2455838169"/>
                    </a:ext>
                  </a:extLst>
                </a:gridCol>
                <a:gridCol w="1357894">
                  <a:extLst>
                    <a:ext uri="{9D8B030D-6E8A-4147-A177-3AD203B41FA5}">
                      <a16:colId xmlns:a16="http://schemas.microsoft.com/office/drawing/2014/main" val="1975851481"/>
                    </a:ext>
                  </a:extLst>
                </a:gridCol>
                <a:gridCol w="1357894">
                  <a:extLst>
                    <a:ext uri="{9D8B030D-6E8A-4147-A177-3AD203B41FA5}">
                      <a16:colId xmlns:a16="http://schemas.microsoft.com/office/drawing/2014/main" val="1347940143"/>
                    </a:ext>
                  </a:extLst>
                </a:gridCol>
              </a:tblGrid>
              <a:tr h="250077">
                <a:tc>
                  <a:txBody>
                    <a:bodyPr/>
                    <a:lstStyle/>
                    <a:p>
                      <a:pPr>
                        <a:buNone/>
                      </a:pPr>
                      <a:r>
                        <a:rPr lang="en-IN" sz="1100">
                          <a:latin typeface="Arial" panose="020B0604020202020204" pitchFamily="34" charset="0"/>
                          <a:cs typeface="Arial" panose="020B0604020202020204" pitchFamily="34" charset="0"/>
                        </a:rPr>
                        <a:t>Model</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Type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Accuracy</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Precision</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Recall</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F1 Score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Remarks</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86481980"/>
                  </a:ext>
                </a:extLst>
              </a:tr>
              <a:tr h="600185">
                <a:tc>
                  <a:txBody>
                    <a:bodyPr/>
                    <a:lstStyle/>
                    <a:p>
                      <a:pPr>
                        <a:buNone/>
                      </a:pPr>
                      <a:r>
                        <a:rPr lang="en-IN" sz="1100">
                          <a:latin typeface="Arial" panose="020B0604020202020204" pitchFamily="34" charset="0"/>
                          <a:cs typeface="Arial" panose="020B0604020202020204" pitchFamily="34" charset="0"/>
                        </a:rPr>
                        <a:t>Logistic Regression</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ML (Baseline)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0.70</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0.68</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0.66</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0.66</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Simple, interpretable, underperforms</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51290348"/>
                  </a:ext>
                </a:extLst>
              </a:tr>
              <a:tr h="425131">
                <a:tc>
                  <a:txBody>
                    <a:bodyPr/>
                    <a:lstStyle/>
                    <a:p>
                      <a:pPr>
                        <a:buNone/>
                      </a:pPr>
                      <a:r>
                        <a:rPr lang="en-IN" sz="1100">
                          <a:latin typeface="Arial" panose="020B0604020202020204" pitchFamily="34" charset="0"/>
                          <a:cs typeface="Arial" panose="020B0604020202020204" pitchFamily="34" charset="0"/>
                        </a:rPr>
                        <a:t>Random Forest</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ML</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0.74</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0.72</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0.75</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0.74</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Good, risk of overfitting</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43035016"/>
                  </a:ext>
                </a:extLst>
              </a:tr>
              <a:tr h="425131">
                <a:tc>
                  <a:txBody>
                    <a:bodyPr/>
                    <a:lstStyle/>
                    <a:p>
                      <a:pPr>
                        <a:buNone/>
                      </a:pPr>
                      <a:r>
                        <a:rPr lang="en-IN" sz="1100" dirty="0" err="1">
                          <a:latin typeface="Arial" panose="020B0604020202020204" pitchFamily="34" charset="0"/>
                          <a:cs typeface="Arial" panose="020B0604020202020204" pitchFamily="34" charset="0"/>
                        </a:rPr>
                        <a:t>XGBoost</a:t>
                      </a:r>
                      <a:endParaRPr lang="en-IN" sz="1100" dirty="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ML (Ensemble)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0.77</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0.75</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0.78</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0.76</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Best among ML models</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97651994"/>
                  </a:ext>
                </a:extLst>
              </a:tr>
              <a:tr h="600185">
                <a:tc>
                  <a:txBody>
                    <a:bodyPr/>
                    <a:lstStyle/>
                    <a:p>
                      <a:pPr>
                        <a:buNone/>
                      </a:pPr>
                      <a:r>
                        <a:rPr lang="en-IN" sz="1100">
                          <a:latin typeface="Arial" panose="020B0604020202020204" pitchFamily="34" charset="0"/>
                          <a:cs typeface="Arial" panose="020B0604020202020204" pitchFamily="34" charset="0"/>
                        </a:rPr>
                        <a:t>LSTM</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Deep Learning</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0.71</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0.68</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0.70</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0.69</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dirty="0">
                          <a:latin typeface="Arial" panose="020B0604020202020204" pitchFamily="34" charset="0"/>
                          <a:cs typeface="Arial" panose="020B0604020202020204" pitchFamily="34" charset="0"/>
                        </a:rPr>
                        <a:t>Learns sequences, slower</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09276348"/>
                  </a:ext>
                </a:extLst>
              </a:tr>
              <a:tr h="425131">
                <a:tc>
                  <a:txBody>
                    <a:bodyPr/>
                    <a:lstStyle/>
                    <a:p>
                      <a:pPr>
                        <a:buNone/>
                      </a:pPr>
                      <a:r>
                        <a:rPr lang="en-IN" sz="1100">
                          <a:latin typeface="Arial" panose="020B0604020202020204" pitchFamily="34" charset="0"/>
                          <a:cs typeface="Arial" panose="020B0604020202020204" pitchFamily="34" charset="0"/>
                        </a:rPr>
                        <a:t>BiLSTM + Attention</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Deep Learning</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0.74</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0.71</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0.75</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0.73</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Better context handling</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06247582"/>
                  </a:ext>
                </a:extLst>
              </a:tr>
              <a:tr h="425131">
                <a:tc>
                  <a:txBody>
                    <a:bodyPr/>
                    <a:lstStyle/>
                    <a:p>
                      <a:pPr>
                        <a:buNone/>
                      </a:pPr>
                      <a:r>
                        <a:rPr lang="en-IN" sz="1100">
                          <a:latin typeface="Arial" panose="020B0604020202020204" pitchFamily="34" charset="0"/>
                          <a:cs typeface="Arial" panose="020B0604020202020204" pitchFamily="34" charset="0"/>
                        </a:rPr>
                        <a:t>BERT-Base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Transformer</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0.81</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0.80</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0.79</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0.79</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dirty="0">
                          <a:latin typeface="Arial" panose="020B0604020202020204" pitchFamily="34" charset="0"/>
                          <a:cs typeface="Arial" panose="020B0604020202020204" pitchFamily="34" charset="0"/>
                        </a:rPr>
                        <a:t>Strong, but slower</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40387465"/>
                  </a:ext>
                </a:extLst>
              </a:tr>
              <a:tr h="600185">
                <a:tc>
                  <a:txBody>
                    <a:bodyPr/>
                    <a:lstStyle/>
                    <a:p>
                      <a:pPr>
                        <a:buNone/>
                      </a:pPr>
                      <a:r>
                        <a:rPr lang="en-IN" sz="1100" b="1">
                          <a:latin typeface="Arial" panose="020B0604020202020204" pitchFamily="34" charset="0"/>
                          <a:cs typeface="Arial" panose="020B0604020202020204" pitchFamily="34" charset="0"/>
                        </a:rPr>
                        <a:t>DistilBERT</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b="1">
                          <a:latin typeface="Arial" panose="020B0604020202020204" pitchFamily="34" charset="0"/>
                          <a:cs typeface="Arial" panose="020B0604020202020204" pitchFamily="34" charset="0"/>
                        </a:rPr>
                        <a:t>Transformer</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b="1">
                          <a:latin typeface="Arial" panose="020B0604020202020204" pitchFamily="34" charset="0"/>
                          <a:cs typeface="Arial" panose="020B0604020202020204" pitchFamily="34" charset="0"/>
                        </a:rPr>
                        <a:t>0.84</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b="1">
                          <a:latin typeface="Arial" panose="020B0604020202020204" pitchFamily="34" charset="0"/>
                          <a:cs typeface="Arial" panose="020B0604020202020204" pitchFamily="34" charset="0"/>
                        </a:rPr>
                        <a:t>0.83</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b="1">
                          <a:latin typeface="Arial" panose="020B0604020202020204" pitchFamily="34" charset="0"/>
                          <a:cs typeface="Arial" panose="020B0604020202020204" pitchFamily="34" charset="0"/>
                        </a:rPr>
                        <a:t>0.84</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b="1">
                          <a:latin typeface="Arial" panose="020B0604020202020204" pitchFamily="34" charset="0"/>
                          <a:cs typeface="Arial" panose="020B0604020202020204" pitchFamily="34" charset="0"/>
                        </a:rPr>
                        <a:t>0.83</a:t>
                      </a:r>
                      <a:endParaRPr lang="en-IN" sz="110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 Best overall balance &amp; performance</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5743195"/>
                  </a:ext>
                </a:extLst>
              </a:tr>
              <a:tr h="580161">
                <a:tc>
                  <a:txBody>
                    <a:bodyPr/>
                    <a:lstStyle/>
                    <a:p>
                      <a:pPr>
                        <a:buNone/>
                      </a:pPr>
                      <a:r>
                        <a:rPr lang="en-IN" sz="1100">
                          <a:latin typeface="Arial" panose="020B0604020202020204" pitchFamily="34" charset="0"/>
                          <a:cs typeface="Arial" panose="020B0604020202020204" pitchFamily="34" charset="0"/>
                        </a:rPr>
                        <a:t>DeBERTa-V3 (planned)</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Transformer</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Arial" panose="020B0604020202020204" pitchFamily="34" charset="0"/>
                          <a:cs typeface="Arial" panose="020B0604020202020204" pitchFamily="34" charset="0"/>
                        </a:rPr>
                        <a:t>-</a:t>
                      </a: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100" dirty="0">
                          <a:latin typeface="Arial" panose="020B0604020202020204" pitchFamily="34" charset="0"/>
                          <a:cs typeface="Arial" panose="020B0604020202020204" pitchFamily="34" charset="0"/>
                        </a:rPr>
                        <a:t>To be tested with Focal Loss + </a:t>
                      </a:r>
                      <a:r>
                        <a:rPr lang="en-US" sz="1100" dirty="0" err="1">
                          <a:latin typeface="Arial" panose="020B0604020202020204" pitchFamily="34" charset="0"/>
                          <a:cs typeface="Arial" panose="020B0604020202020204" pitchFamily="34" charset="0"/>
                        </a:rPr>
                        <a:t>Optuna</a:t>
                      </a:r>
                      <a:endParaRPr lang="en-US" sz="1100" dirty="0">
                        <a:latin typeface="Arial" panose="020B0604020202020204" pitchFamily="34" charset="0"/>
                        <a:cs typeface="Arial" panose="020B0604020202020204" pitchFamily="34" charset="0"/>
                      </a:endParaRPr>
                    </a:p>
                  </a:txBody>
                  <a:tcPr marL="75023" marR="75023" marT="37512" marB="3751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1550254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6"/>
          <p:cNvSpPr txBox="1">
            <a:spLocks noGrp="1"/>
          </p:cNvSpPr>
          <p:nvPr>
            <p:ph type="title"/>
          </p:nvPr>
        </p:nvSpPr>
        <p:spPr>
          <a:xfrm>
            <a:off x="593850" y="215525"/>
            <a:ext cx="10515600" cy="535488"/>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Best Model  – </a:t>
            </a:r>
            <a:endParaRPr dirty="0"/>
          </a:p>
        </p:txBody>
      </p:sp>
      <p:sp>
        <p:nvSpPr>
          <p:cNvPr id="421" name="Google Shape;421;p56"/>
          <p:cNvSpPr txBox="1"/>
          <p:nvPr/>
        </p:nvSpPr>
        <p:spPr>
          <a:xfrm>
            <a:off x="593850" y="2011425"/>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0B138E96-6D74-6C72-E865-C0B5FB53EE84}"/>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3" name="Rectangle 1">
            <a:extLst>
              <a:ext uri="{FF2B5EF4-FFF2-40B4-BE49-F238E27FC236}">
                <a16:creationId xmlns:a16="http://schemas.microsoft.com/office/drawing/2014/main" id="{9AE49589-4CB5-9565-2149-DB76965BAB37}"/>
              </a:ext>
            </a:extLst>
          </p:cNvPr>
          <p:cNvSpPr>
            <a:spLocks noChangeArrowheads="1"/>
          </p:cNvSpPr>
          <p:nvPr/>
        </p:nvSpPr>
        <p:spPr bwMode="auto">
          <a:xfrm>
            <a:off x="593851" y="962945"/>
            <a:ext cx="10644420" cy="4932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Model Chosen</a:t>
            </a:r>
            <a:r>
              <a:rPr kumimoji="0" lang="en-US" altLang="en-US" sz="1050" b="1"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200"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DistilBERT</a:t>
            </a:r>
            <a:r>
              <a:rPr kumimoji="0" lang="en-US" altLang="en-US" sz="12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 (fine-tuned)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50" b="1"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Why It’s the Best:</a:t>
            </a: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Highest F1-Score:</a:t>
            </a:r>
            <a:r>
              <a:rPr kumimoji="0" lang="en-US" altLang="en-US" sz="40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0.83</a:t>
            </a:r>
            <a:endParaRPr kumimoji="0" lang="en-US" altLang="en-US" sz="105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Efficient: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Faster and lighter than BERT with minimal loss in accuracy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Understands Context: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Captures nuanced interview responses better than ML or LSTM models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Generalizable: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Performs well across diverse candidate profiles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1"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Input Format Used: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[Transcript] + [Skills] + [Experience] </a:t>
            </a:r>
            <a:endParaRPr kumimoji="0" lang="en-US" altLang="en-US" sz="1200" b="1"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b="1" dirty="0">
              <a:solidFill>
                <a:schemeClr val="tx1"/>
              </a:solidFill>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Training Highlights: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Optimizer: </a:t>
            </a:r>
            <a:r>
              <a:rPr kumimoji="0" lang="en-US" altLang="en-US" sz="16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AdamW</a:t>
            </a:r>
            <a:endParaRPr kumimoji="0" lang="en-US" altLang="en-US" sz="4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Loss: Binary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CrossEntropyWithLogits</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Tokenizer: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DistilBERTTokenizerFast</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Epochs: 3–5</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Early stopping applied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7"/>
          <p:cNvSpPr txBox="1">
            <a:spLocks noGrp="1"/>
          </p:cNvSpPr>
          <p:nvPr>
            <p:ph type="title"/>
          </p:nvPr>
        </p:nvSpPr>
        <p:spPr>
          <a:xfrm>
            <a:off x="249025" y="394489"/>
            <a:ext cx="11850553" cy="1068966"/>
          </a:xfrm>
          <a:prstGeom prst="rect">
            <a:avLst/>
          </a:prstGeom>
          <a:noFill/>
          <a:ln>
            <a:noFill/>
          </a:ln>
        </p:spPr>
        <p:txBody>
          <a:bodyPr spcFirstLastPara="1" wrap="square" lIns="91425" tIns="45675" rIns="91425" bIns="45675" anchor="ctr" anchorCtr="0">
            <a:spAutoFit/>
          </a:bodyPr>
          <a:lstStyle/>
          <a:p>
            <a:pPr marL="0" lvl="0" indent="0" algn="l" rtl="0">
              <a:lnSpc>
                <a:spcPct val="115000"/>
              </a:lnSpc>
              <a:spcBef>
                <a:spcPts val="1600"/>
              </a:spcBef>
              <a:spcAft>
                <a:spcPts val="1600"/>
              </a:spcAft>
              <a:buSzPts val="2300"/>
              <a:buNone/>
            </a:pPr>
            <a:r>
              <a:rPr lang="en-US" sz="3200" b="1" dirty="0">
                <a:latin typeface="Times New Roman"/>
                <a:ea typeface="Times New Roman"/>
                <a:cs typeface="Times New Roman"/>
                <a:sym typeface="Times New Roman"/>
              </a:rPr>
              <a:t>Model Deployment - </a:t>
            </a:r>
            <a:r>
              <a:rPr lang="en-US" sz="3200" b="1" dirty="0">
                <a:solidFill>
                  <a:schemeClr val="dk1"/>
                </a:solidFill>
                <a:latin typeface="Times New Roman"/>
                <a:ea typeface="Times New Roman"/>
                <a:cs typeface="Times New Roman"/>
                <a:sym typeface="Times New Roman"/>
              </a:rPr>
              <a:t>Strategy</a:t>
            </a:r>
            <a:endParaRPr sz="4700" dirty="0">
              <a:solidFill>
                <a:schemeClr val="dk1"/>
              </a:solidFill>
            </a:endParaRPr>
          </a:p>
        </p:txBody>
      </p:sp>
      <p:sp>
        <p:nvSpPr>
          <p:cNvPr id="428" name="Google Shape;428;p57" descr="data:image/jpeg;base64,/9j/4AAQSkZJRgABAQAAAQABAAD/2wCEAAkGBw8QEhASEBIQEBEVEhYWFxgVEBUSGRcSFRUWGhUYFhMdHCggGBolGxUYITEhJSkrLjEuFx8zOjMuNygtLisBCgoKDg0OGxAQGyslICUtLS0tMistLS0rLS0tLy0rLS0xLS0tLS8tLS0tLS0tKy41LS8tLi0tLS0tLS0tLS0uLf/AABEIAOEA4QMBIgACEQEDEQH/xAAcAAEAAQUBAQAAAAAAAAAAAAAABwEDBQYIBAL/xABSEAABAwIBBgUNCwkHBQAAAAABAAIDBBEFBgchMUFREhdhcZETIjRUdIGSlKGxs8HTCDI1QlJTYpO00dIWGCMkVXKDo+MUM0Oy4fDxFWRzgsL/xAAbAQEAAgMBAQAAAAAAAAAAAAAAAgUDBAYBB//EADkRAAIBAQQGCAQFBAMAAAAAAAABAgMEBRExEiFhgZGxEyJBUXGhwdEyNHLwFSMzUuEGstLxFJKi/9oADAMBAAIRAxEAPwCcUREAREQBERAEReKuxGGEXleG8mkk8zRpQjKSitKTwW09qtSStaC5zg1o1kkADnJWpYhlgTcQMsPlO0nvN1DvnvLXKytlmN5Xl56AOYfco6SKi0X3RhqprSfBcc3uWG03KvyrgZcRgzO8EdJ0la1X4/UzXBfwG/JaNHfO3vrFovMcSitF5WivqcsF3LV/L3vDYZ3BsppIbNlvJHymzmjkvrH+9C3ShrYp28OJwcNu8HcRrBUWq9S1MkLg+NxY7k2jcRqI5CpI2LFe9ShhGp1o+a8G8/B7miV0WuYPlPHLZktopN+trjyHZ31sa9OooWinXjpU3iuXis0wiIhmC+SQNJ0L5kka0FziABrK13EcRMpsLhm7fyn7lr17RGktefYiE6igtZdxHFC7rYzZo27XfcFn2uuAd601bXQOvHGfojyaFq2KtKpObk+xffmY6U3JvE9KIisjOEREAREQBERAEREAReepqGRjhSODBvJt0b1r1dlfG3RAwyfSN2jvC1z5F42ka9otdGh+pJLZ28Fr3m0rCYhlHTRXAd1R+5unpOr1rTcQxaef37yW/JGgeTWvCouRR2i/W9VGOG2Xtlxb8DN1+VFTJoaRCNzdJ77tfRZYTSSSbknWTpJ5yiKJSVq1Ss9KpJt7fbJbgqKqLwxFERF6AqKqKQKLOYNlFLBZr7yRbibcEcjvv8iwaqpmSjXqUZadN4P7z7/B6t5KFBXxTt4UTg4bdhB3EbFeqZ2xtLnGw853DlUZ4d1UPDonFhHxhsHKNoWfqqp8pBeb2GzQBzBa1ptKpLBa5cvE6qx3jKtTblDB9/Y/v7eaV+vrnTHToaNQ9Z3leVfIKqqWUnJ6Uniybk28WfV1smBvvEOQkeW/rWsrPZOO617dzgekf6LZsLwreKfv6Geg+uZlERXRuBERAEREAREQBYjKWqfDTvfGeC+7bGwNrnTr5LrLrXMt3WgaN7x0AH/ReN4I1bdNws1SSeD0X7GlTzPeeE9xe7eSSekr4RFiOFeeIRFpmWmVlTQ1DI4mQua6IPPDbJe5kkGx40WaF6liZaNGdaahBYtm5oos4yK35qk8CT2icZFb81SeBJ7RS0Gbn4TbP2ea9yU0UWcZFb81SeBJ7ROMit+apPAk9ovNBj8Jtn7PNe5Kaoot4yK35qk8CT2icZFb81SeBJ7Re6LH4TbP2ea9yUkUW8ZFb81SeBJ7ROMit+ZpPq5PaJosfhNs/Z5r3JSV+lpi87htP3cqibjIrPmaTwJPaL2MzsV4FhDRAf8Ajl9qoVnUS/LWL3ajYoXNXcsaqwS2rXw8yZYow0WaLBfahfjaxD5mi8CX2qrxt4h8zRfVy+1VW7LWbxa817lyrNNLBJcUTQihfjbxD5mi8CX2qcbeIfM0XgS+1Xn/ABK37fNe5LoKnd5ompZbJx/XvG9t+gj71z/xuYh8zRfVy+1V+kzyYlE7hNhor2I0xzbf4qy0LNVjUUmstqMlOjOMk2dNIoVze52cQxHEKakmipGRydU4RjjlDhwIXvFiZCNbRsU1K2NwIiIAiIgCIiALUsvn6Kdvyi/zNHrW2rSsu3XkhbuaT0n/AEUZZFbe7wsc9uH9y9DWURFjONCizOr2XD3M30kqlNRZnW7Lh7mb6SVThmWV0fOQ38maUiKTeI7Gd9J9c78CmdkRkik3iOxnfSfXO/AnEdjO+k+ud+BARkikDEMz2NxC4gjnG3qUzCfBcWk94FaTXUE0DzHPFJDINbZGOY4f+pF0B5UREARFseTWRWJYhppaZ74726o60ceux/SOIDrbQLnkQGuIpfocwlc4XmqqWI7mCSXpuGq5VZgqwD9FWUzzueySMdI4XmQEOIt0yizY4vQgvkpzLENb4D1UAbSWjrwOUtAWloAiIgN5zJfDVD/H+zTLqpcg5v3EV9OQSCOqEEaCCIZLEFdKZP5SiS0c5DZNTXauFyHcfOsyoylDTX3kadS3UqdoVCeptJp9jxbWGx6tWOeWee1IiLCbgREQBERAFoeWr71AG5oHT/yt8UcZVPvVTcnBHQwetRnkU9+TwsyXfJcm/QxaIixnJhRZnW7Lh7mb6SVSmoszrdlw9zN9JKpwzLK6PnIb+TNKXca4cXcamdkEUTe6Dr54KWjdBLLC4zuBMcjoyRwDoJaRdQX+U2I9u1njMv4kB2asFlTkxSYnCYaqMOFjwXiwfG4/GjfbQeTUbaQQufch86dfRzxipnlqqQuAkbK4yOa0kXeyQ3ddo08G9jqtqI6dBvqQHHuWeTM2GVUlLMQ61nMeBYSROvwXgbNRBGwgi5tdYBdA+6OwxrqWkqbdfHOYr/QkY52nmMY8I71HmZ3JVuI1w6q3hU1O3qsgIuHG9o4zyE6SNoY4bUBuGarNOyRkdbiTOE11nRQHQC3W18o2g6wzdrveynGKJrQGtAa0AAACwAGoAbAri0LOdnDjwljWRtbNVyNuxhPWsbpAkktptcGwFr2OkWQG+ouP8Zy3xOscXT1dQb/FbIY2DmjbZvftdWMNysxKmcHQ1lUwg3t1ZxaedhJa7mIQHY6iHPRkLQGnlxBro6OoZpNhZk7jqaWj/FJ1OGvTwtGlvnyBz0MltDinAifbrZ2izHWGqRg967lGg31DbG2cvLmXFqi4uykjJEMfJtkfvefING8kDS0REBseQXZ1PzSehkUvqIMguzqfmk9DIpfVtYf09/ojjb/+aX0LnI2nJ7KbgWiqCS3UH/J5Dv59fq3WNwIBBBBFwQbgg7QVECzeAZQPpjwXXfETpG1t9ZbvS0WLS61PPu7/AL/0ZrtvlwwpWh4rsfavHvW3NeGUjovPS1LJWh7HBzTqI9e48i9CqWsNTOrTTWKyCIiHoUY4469ROfpkeU28yk5RRVS8N7nfSPrKhMob+kujhHa3wWHqW0RFA5kKLM63ZcPczfSSqU1FmdbsuHuZvpJVOGZZXR85DfyZpS7jXDi7jUzsiHvdJ9iUXdDvRlc+rsfKfJWixNkbKyMyNY4uaBI9lnEW1tIvoWucTuBdrP8AGZvxIDmrBcMmq54aeBvDlleGtGnbrJ3NAuSdgBK7Qhj4LWt18FoHQLLDZO5JYfh4P9jp44SRYu0veRrsZHEutfZeyzhKAiz3RFSG4bEzRd9Wwd5schJ6bDvr49zthwjoJ5yBwpqgi+0xxNaGg8znSdKjnPRlgzEatsdO4PpqYOa1wNw+RxHVHg7W9a0A/RJ2qWMw0odhEQGts0wPPw+F5nBASGTbWuN8rsafX1lTVOJPVJCW32RjRG3vNAC7EqY+Ex7Rrc1w75BC4mkYWkgggg2IIsQRrBCAtoiIAiIgCIiA2PILs6n5pPQyKX1EGQXZ1PzSehkUvq2sP6e/0Rx1/wDzS+hc5FFVVDDa9ja9r227rr5ViijMhhGLy0z+E03affNO0bOZSFheJxVDeFGdWsHWDy/eosWayShkfUN6m4i3vyPkjXffc2Hf5Fq2yzQnBzyaWfv6epc3TeFWlUjRS0oyeGHdj2rm1l26sySURFRHalqZ/Ba524E+RROzUFKGLutBMfoO6SLKMQoTes5m/n16a2S82vYIiKBQBRZnW7Lh7mb6SVSmoszrdlw9zN9JKpwzLK6PnIb+TNKXca4cXcamdkYTKXKiiw1jH1svUWPcWtPU5JLuAvazGm2hYDjewDtw+LVHs1rHuk+xKLuh3oyufUB0viee3B4h+iNRUnYGQ8Ad8yFthzAqK8uM69diTXQxgUlM4Wcxjy5zwdYfLYXbyAAadN1HiIApz9zhjbbVlE42dcVDBv0BkvRaPpO5QYsrk5jUtDUw1MJs+J97bHN1OYeRzSQedAdnLmXPVke+hrH1MbT/AGWpeXggaGTO0yRk7Lm7hyEge9K6AyWyip8Sp2VNM67XaHNPvo5ABwmPGxwv3wQRoIKyNfRRVEbopo2SxuFnNe0OBHKCgOJUXRGNZiaCVxdS1E1Lc+9c0TsbyNuWutzuKsYXmEpGEGpq5pwNkcbYL8hJLzbmsgIXyaycq8QmENJGZH6ydTWN+U9+po8+oXOhePE8PlppJIZmOjljdwXNcLEH1jaCNBBuuwsBwKloYhFSQshj28EaXHe9x0uPKSVpGevJihqKR9XM9lPUQt6yQj+83QuA0uudVtIOnVcEDmdERAbbmypTNiVLGCGl3VdJ06oJT6l0TRZPwMsXXkfvd1o8H77rn7M78L0fNP8AZ5V0uufvi8bTRqdBSm4xaxeGp4ttZ59mSaRFWGz1KnTTgnJaljrww15ZZvPDE8GMUofA9jQ0ADhAAW97p0DvLQ1JRF9ajusg6nI9m5x8+hW39H2jShVovsal/wBtT5J7znv6ooYSp1Uuxxe7Wub4FhSFkdhvUoQ9ws+SxPI34oWn4Bh/9onaz4mt/wC7t6dClCy6G8a2CVNeL9F68DD/AE/ZMZO0S7NS9XwwW9oqiIqg6kxGVL+DSzHkb/nb96jtb5lo/wDViPlPaOg39S0NY5ZnJ35LG0pd0Vzl/AREUSnCjDO1EW1cN/jUrTbcDNNbzKWsNpuG6596PLuUX57j+vQdyM9LMsPT/nRprbjwL65rL1+mltw5NkeLsX8s8J/aNB45D+JcdItw6YnHP9jtFVU1I2mqaaoc2dxIinZKQOAdJDSbBQciIAiIgCIiAz+SWVdZhcvVaV4F7B7HAujkaNQe24va5sQQRc2OkqeMmM82GVQa2pLqKXaH3fGT9GUDQP3g3vrmhEB2jR49RTC8NVTSjeyeN/mKVmPUUIvLVU0Q3vnjZ5yuLkQHTWUueTCqUOEDnVso0BsYLWXto4UxFrcrQ5QTlllhWYpL1Spf1jf7uJtwyMH5LdpO1x0nmAA1tEAREQG65nfhej5p/s8q6XXNGZ34Xo+af7PKumFyV+/NL6VzkbFL4Si03KuDgzB3y2+bR93StyXgxLChUuhB1Ndp/cI0/wCXyrL/AE3alZ7fHSyknF8MV5xS3ldfVllabI4wXWTTXHDk2feR2G9Sh4bhZ8lr8jBfg9Ok98LY18taALDQAvpdXVqOpNzfaTs9CNClGlHJL7e/MIiKBmNYy4f+jjbveT0AD1rS1tmXjtMA3B56Sy3mK1MhYZPrHHXu9K1y2YLyT9QqxsLiANZVFkaGLgi51nyLHVnoRxNKhS6WeHZ2/e3I9cLA0Bo2KHM9R/XYO42elmUxByh3PMf12HuRvpZlpWZfnJvbyZ1FkklNJd3oR8iIrctgiIgCIiAIiIAiIgCIiAIiIAiIgN1zO/C9HzT/AGeVdMLmfM78L0fNP9nlXTC5K/fml9K5yNil8IX1A6zgf96V8qiqIzcJKazTT4azI1iZdFbjdcAq4vocZKS0lkzTCIi9BpOWrrzRjdH5yfuC1whZ7Kx16h43Bo6WArC8G61W+szjbw61pm9vLV6CmiubnUPOveCrLBYWC+wVq1HpPEnRiqccC8Codzy9mw9yt9LMpdBUQ54uzIe5W+lmUrMsKi38ixsUvzo7+TNCRFOMfufwQD/1E6QD2Hv/AIysi+IORTn+b6P2ifE/6yfm+j9onxP+sgIMRTn+b6P2ifE/6yfm+j9onxP+sgIMRTn+b6P2ifE/6y03OVm3GDRwSCqNR1V7m26h1K3Bbe9+G66Aj5ERAEREAREQBERAbrmd+F6Pmn+zyrphcz5nfhej5p/s8q6YXJX780vpXORsUvhCoqoqYynsoj1tt3rXqXgonWdbf6l712l01ekskdnV4Zf+cDVqLCQREVkQI/x83qJjygdAH3LHtC9WKvvLId73HyleS6r88WcdWa6WT2vzZ93Vbr4ul1HAjpF26iLO/wBmQ9yt9LMpZuolzu9mRdzN9LMstBddG/d7xtEd/JmiroSLPzh4AH9lq9AA/wALYP3lz2i3TpDoXj8w/tWr/lfiTj8w/tWr/lfiXPSIDoXj8w/tWr/lfiTj8w/tWr/lfiXPSIDoXj8w/tWr/lfiWjZ1s4tNi8VPHDDNEYpHOJk4FiHNtosSozRAEREAREQBERAEREBuuZ34Xo+af7PKumFzPmd+F6Pmn+zyrphclfvzS+lc5GxS+EKiqipjKVidYg8qyqxCyULrgFdFcFbXOk9kvR+hhrLJl1ERdIYCP8YwiaEucRwmE34Y1eDs/wB6Vi7qU1r+KZMxyXdFaJ+7W097Z3uhYJUsPhKG1XTJYyovHY89z7d/FmnXS6uVlHLC7gyNLTs3HmOoqxdYcCleMW09TLl1HucXJusq6mOSni6owQNaT1WNvXCSQkWc4HU4Lf7r6uvYvReKM1C0SozU44Yrv+0Qp+QmKdrj6+H8afkHina4+vh/Gpruq3U+mlsN9XvX7o8H7kNQ5vMWffg04Nv+4gH/ANr74s8Z7VHjFP7RTxhDetJ3nyD/AJKyAVdWvGrCbiktWx+5cWavOpTjKWGL7vLtfZgc78WWNdqjxmn9oq8WONdqjxmn9ouiQvoLA71r90eD9zZUmc6cWGNdqjxmn9oq8V+Ndqjxmn9oujQgUHe9oXZHg/ckc58V2Ndqjxmn9oq8V2N9qjxmn9oujQvsKLvm0d0eD9yeBzfxW432oPGaf2icVmOdqDxmn9oukwqhQd92nujwf+RLQRzZxWY52oPGaf2ipxV452oPGaf2i6WCBRd+Wnujwf8AkS6NHNXFXjnag8Zp/aJxV452oPGaf2i6XRR/HbV3R4P/ACPeiiQfm4yCxSjxGmqKmn6nCzqvCd1aF9uFDI1vWteSeucBqU4oi0LXa52menPDHDDVvfa33k4x0QiItUkUXtoXaCNx868avUbrOtvCsLrq9HaoPv1cdS88CFRYxMgiIu2NUIiICzUQMkaWvaHNOwhatimSpF3U5uPkE+Z23mPlW3ooyinma1oslKusJrf2rf8A7RFbwWktcC1w1gjSOcL5upHxLDIqgWkbc7CDYjv+o6FqOKZPSw3cz9LHvAtYco9Y8iwyptHO2q7atHrR60dme9eqMPdVuvgFVuseBXKWJsOHtHU2gWNhc869IWrNcRpBIPJoXsixGVu3hc4v5VWVbFNtuLx8dXuXlnvSnGKjKLWGrVry4M2AL6CxMOMD47S3v38iydJM2UEx9dbXZpFr6r9C0alnqxzi+ZaUbVRq6oSWPdk+D1+RdCqFQL6C1GbiPoL6C+QvoLGzIj6C+gvkL6CxsyFQqhUCqFjZNH0qqiqokgiIgCKiAIAqsdYg7irzKZx5OdXmUjRr0+RWNC7LXUacY6O2Wryz8iDnFHo4Q3oqdSbuVF2OnW7o8X7Gtgi4iIsh4EREAREQGExTJ+Ge7gOpybwLgnlbt5xYrTsRwuanNpG6NjhpB5js5jYqTFbkY1wLXAEHWCLgjlCg4Jlba7spV+surLvWT8V657SK7qt1t2K5LNN3QHgn5J0g8x9R0LWHUcokERYRITYNOsnkO5YZRazOctFkrWd4TWeTWtP+dmGOwrQ0r5ntjYLuPQBtvyBSFh1CynYGM5ydpO0lWMFwttMy2gvPvnbzuHIFlFmhDR1nRXdYegjpT+J+Wzx7/XDXakhY73zQe9615ZMNYfekt8q96LHVs1Kr8cU+fHMszEvoHjV13MbededzCNYtzhZ5FXVbmpS+CTXmvR+Z6mYMKoWUfSsOy3MrD6H5J6R61V1botMPhwl4P3wMimjxhVCuPpnjZ0L4CqqtOdJ4TTXisOZlTxyKorrKd52WXoZSDab+RbVC7bTWyjgu+Wr+eCYc4o8QCvMpnnZbn+5e5jANQsvtW9C4YLXVk3sWpcc35GN1X2I8rKRo1m/kV9rQNQsvtFcULLRofpxS58Xr8zE5N5hERbB4EREAREQBERAEREAREQBeKp/vqf8Aif5QiLx5EZ5b4/3I9qIi9JBERAEREAREQBfHxu8qIvXkvqQLiIiPMBEReAIiIAiIgCIiA//Z"/>
          <p:cNvSpPr/>
          <p:nvPr/>
        </p:nvSpPr>
        <p:spPr>
          <a:xfrm>
            <a:off x="155577" y="-136524"/>
            <a:ext cx="296863" cy="296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sp>
        <p:nvSpPr>
          <p:cNvPr id="429" name="Google Shape;429;p57" descr="data:image/jpeg;base64,/9j/4AAQSkZJRgABAQAAAQABAAD/2wCEAAkGBw8QEhASEBIQEBEVEhYWFxgVEBUSGRcSFRUWGhUYFhMdHCggGBolGxUYITEhJSkrLjEuFx8zOjMuNygtLisBCgoKDg0OGxAQGyslICUtLS0tMistLS0rLS0tLy0rLS0xLS0tLS8tLS0tLS0tKy41LS8tLi0tLS0tLS0tLS0uLf/AABEIAOEA4QMBIgACEQEDEQH/xAAcAAEAAQUBAQAAAAAAAAAAAAAABwEDBQYIBAL/xABSEAABAwIBBgUNCwkHBQAAAAABAAIDBBEFBgchMUFREhdhcZETIjRUdIGSlKGxs8HTCDI1QlJTYpO00dIWGCMkVXKDo+MUM0Oy4fDxFWRzgsL/xAAbAQEAAgMBAQAAAAAAAAAAAAAAAgUDBAYBB//EADkRAAIBAQQGCAQFBAMAAAAAAAABAgMEBRExEiFhgZGxEyJBUXGhwdEyNHLwFSMzUuEGstLxFJKi/9oADAMBAAIRAxEAPwCcUREAREQBERAEReKuxGGEXleG8mkk8zRpQjKSitKTwW09qtSStaC5zg1o1kkADnJWpYhlgTcQMsPlO0nvN1DvnvLXKytlmN5Xl56AOYfco6SKi0X3RhqprSfBcc3uWG03KvyrgZcRgzO8EdJ0la1X4/UzXBfwG/JaNHfO3vrFovMcSitF5WivqcsF3LV/L3vDYZ3BsppIbNlvJHymzmjkvrH+9C3ShrYp28OJwcNu8HcRrBUWq9S1MkLg+NxY7k2jcRqI5CpI2LFe9ShhGp1o+a8G8/B7miV0WuYPlPHLZktopN+trjyHZ31sa9OooWinXjpU3iuXis0wiIhmC+SQNJ0L5kka0FziABrK13EcRMpsLhm7fyn7lr17RGktefYiE6igtZdxHFC7rYzZo27XfcFn2uuAd601bXQOvHGfojyaFq2KtKpObk+xffmY6U3JvE9KIisjOEREAREQBERAEREAReepqGRjhSODBvJt0b1r1dlfG3RAwyfSN2jvC1z5F42ka9otdGh+pJLZ28Fr3m0rCYhlHTRXAd1R+5unpOr1rTcQxaef37yW/JGgeTWvCouRR2i/W9VGOG2Xtlxb8DN1+VFTJoaRCNzdJ77tfRZYTSSSbknWTpJ5yiKJSVq1Ss9KpJt7fbJbgqKqLwxFERF6AqKqKQKLOYNlFLBZr7yRbibcEcjvv8iwaqpmSjXqUZadN4P7z7/B6t5KFBXxTt4UTg4bdhB3EbFeqZ2xtLnGw853DlUZ4d1UPDonFhHxhsHKNoWfqqp8pBeb2GzQBzBa1ptKpLBa5cvE6qx3jKtTblDB9/Y/v7eaV+vrnTHToaNQ9Z3leVfIKqqWUnJ6Uniybk28WfV1smBvvEOQkeW/rWsrPZOO617dzgekf6LZsLwreKfv6Geg+uZlERXRuBERAEREAREQBYjKWqfDTvfGeC+7bGwNrnTr5LrLrXMt3WgaN7x0AH/ReN4I1bdNws1SSeD0X7GlTzPeeE9xe7eSSekr4RFiOFeeIRFpmWmVlTQ1DI4mQua6IPPDbJe5kkGx40WaF6liZaNGdaahBYtm5oos4yK35qk8CT2icZFb81SeBJ7RS0Gbn4TbP2ea9yU0UWcZFb81SeBJ7ROMit+apPAk9ovNBj8Jtn7PNe5Kaoot4yK35qk8CT2icZFb81SeBJ7Re6LH4TbP2ea9yUkUW8ZFb81SeBJ7ROMit+ZpPq5PaJosfhNs/Z5r3JSV+lpi87htP3cqibjIrPmaTwJPaL2MzsV4FhDRAf8Ajl9qoVnUS/LWL3ajYoXNXcsaqwS2rXw8yZYow0WaLBfahfjaxD5mi8CX2qrxt4h8zRfVy+1VW7LWbxa817lyrNNLBJcUTQihfjbxD5mi8CX2qcbeIfM0XgS+1Xn/ABK37fNe5LoKnd5ompZbJx/XvG9t+gj71z/xuYh8zRfVy+1V+kzyYlE7hNhor2I0xzbf4qy0LNVjUUmstqMlOjOMk2dNIoVze52cQxHEKakmipGRydU4RjjlDhwIXvFiZCNbRsU1K2NwIiIAiIgCIiALUsvn6Kdvyi/zNHrW2rSsu3XkhbuaT0n/AEUZZFbe7wsc9uH9y9DWURFjONCizOr2XD3M30kqlNRZnW7Lh7mb6SVThmWV0fOQ38maUiKTeI7Gd9J9c78CmdkRkik3iOxnfSfXO/AnEdjO+k+ud+BARkikDEMz2NxC4gjnG3qUzCfBcWk94FaTXUE0DzHPFJDINbZGOY4f+pF0B5UREARFseTWRWJYhppaZ74726o60ceux/SOIDrbQLnkQGuIpfocwlc4XmqqWI7mCSXpuGq5VZgqwD9FWUzzueySMdI4XmQEOIt0yizY4vQgvkpzLENb4D1UAbSWjrwOUtAWloAiIgN5zJfDVD/H+zTLqpcg5v3EV9OQSCOqEEaCCIZLEFdKZP5SiS0c5DZNTXauFyHcfOsyoylDTX3kadS3UqdoVCeptJp9jxbWGx6tWOeWee1IiLCbgREQBERAFoeWr71AG5oHT/yt8UcZVPvVTcnBHQwetRnkU9+TwsyXfJcm/QxaIixnJhRZnW7Lh7mb6SVSmoszrdlw9zN9JKpwzLK6PnIb+TNKXca4cXcamdkEUTe6Dr54KWjdBLLC4zuBMcjoyRwDoJaRdQX+U2I9u1njMv4kB2asFlTkxSYnCYaqMOFjwXiwfG4/GjfbQeTUbaQQufch86dfRzxipnlqqQuAkbK4yOa0kXeyQ3ddo08G9jqtqI6dBvqQHHuWeTM2GVUlLMQ61nMeBYSROvwXgbNRBGwgi5tdYBdA+6OwxrqWkqbdfHOYr/QkY52nmMY8I71HmZ3JVuI1w6q3hU1O3qsgIuHG9o4zyE6SNoY4bUBuGarNOyRkdbiTOE11nRQHQC3W18o2g6wzdrveynGKJrQGtAa0AAACwAGoAbAri0LOdnDjwljWRtbNVyNuxhPWsbpAkktptcGwFr2OkWQG+ouP8Zy3xOscXT1dQb/FbIY2DmjbZvftdWMNysxKmcHQ1lUwg3t1ZxaedhJa7mIQHY6iHPRkLQGnlxBro6OoZpNhZk7jqaWj/FJ1OGvTwtGlvnyBz0MltDinAifbrZ2izHWGqRg967lGg31DbG2cvLmXFqi4uykjJEMfJtkfvefING8kDS0REBseQXZ1PzSehkUvqIMguzqfmk9DIpfVtYf09/ojjb/+aX0LnI2nJ7KbgWiqCS3UH/J5Dv59fq3WNwIBBBBFwQbgg7QVECzeAZQPpjwXXfETpG1t9ZbvS0WLS61PPu7/AL/0ZrtvlwwpWh4rsfavHvW3NeGUjovPS1LJWh7HBzTqI9e48i9CqWsNTOrTTWKyCIiHoUY4469ROfpkeU28yk5RRVS8N7nfSPrKhMob+kujhHa3wWHqW0RFA5kKLM63ZcPczfSSqU1FmdbsuHuZvpJVOGZZXR85DfyZpS7jXDi7jUzsiHvdJ9iUXdDvRlc+rsfKfJWixNkbKyMyNY4uaBI9lnEW1tIvoWucTuBdrP8AGZvxIDmrBcMmq54aeBvDlleGtGnbrJ3NAuSdgBK7Qhj4LWt18FoHQLLDZO5JYfh4P9jp44SRYu0veRrsZHEutfZeyzhKAiz3RFSG4bEzRd9Wwd5schJ6bDvr49zthwjoJ5yBwpqgi+0xxNaGg8znSdKjnPRlgzEatsdO4PpqYOa1wNw+RxHVHg7W9a0A/RJ2qWMw0odhEQGts0wPPw+F5nBASGTbWuN8rsafX1lTVOJPVJCW32RjRG3vNAC7EqY+Ex7Rrc1w75BC4mkYWkgggg2IIsQRrBCAtoiIAiIgCIiA2PILs6n5pPQyKX1EGQXZ1PzSehkUvq2sP6e/0Rx1/wDzS+hc5FFVVDDa9ja9r227rr5ViijMhhGLy0z+E03affNO0bOZSFheJxVDeFGdWsHWDy/eosWayShkfUN6m4i3vyPkjXffc2Hf5Fq2yzQnBzyaWfv6epc3TeFWlUjRS0oyeGHdj2rm1l26sySURFRHalqZ/Ba524E+RROzUFKGLutBMfoO6SLKMQoTes5m/n16a2S82vYIiKBQBRZnW7Lh7mb6SVSmoszrdlw9zN9JKpwzLK6PnIb+TNKXca4cXcamdkYTKXKiiw1jH1svUWPcWtPU5JLuAvazGm2hYDjewDtw+LVHs1rHuk+xKLuh3oyufUB0viee3B4h+iNRUnYGQ8Ad8yFthzAqK8uM69diTXQxgUlM4Wcxjy5zwdYfLYXbyAAadN1HiIApz9zhjbbVlE42dcVDBv0BkvRaPpO5QYsrk5jUtDUw1MJs+J97bHN1OYeRzSQedAdnLmXPVke+hrH1MbT/AGWpeXggaGTO0yRk7Lm7hyEge9K6AyWyip8Sp2VNM67XaHNPvo5ABwmPGxwv3wQRoIKyNfRRVEbopo2SxuFnNe0OBHKCgOJUXRGNZiaCVxdS1E1Lc+9c0TsbyNuWutzuKsYXmEpGEGpq5pwNkcbYL8hJLzbmsgIXyaycq8QmENJGZH6ydTWN+U9+po8+oXOhePE8PlppJIZmOjljdwXNcLEH1jaCNBBuuwsBwKloYhFSQshj28EaXHe9x0uPKSVpGevJihqKR9XM9lPUQt6yQj+83QuA0uudVtIOnVcEDmdERAbbmypTNiVLGCGl3VdJ06oJT6l0TRZPwMsXXkfvd1o8H77rn7M78L0fNP8AZ5V0uufvi8bTRqdBSm4xaxeGp4ttZ59mSaRFWGz1KnTTgnJaljrww15ZZvPDE8GMUofA9jQ0ADhAAW97p0DvLQ1JRF9ajusg6nI9m5x8+hW39H2jShVovsal/wBtT5J7znv6ooYSp1Uuxxe7Wub4FhSFkdhvUoQ9ws+SxPI34oWn4Bh/9onaz4mt/wC7t6dClCy6G8a2CVNeL9F68DD/AE/ZMZO0S7NS9XwwW9oqiIqg6kxGVL+DSzHkb/nb96jtb5lo/wDViPlPaOg39S0NY5ZnJ35LG0pd0Vzl/AREUSnCjDO1EW1cN/jUrTbcDNNbzKWsNpuG6596PLuUX57j+vQdyM9LMsPT/nRprbjwL65rL1+mltw5NkeLsX8s8J/aNB45D+JcdItw6YnHP9jtFVU1I2mqaaoc2dxIinZKQOAdJDSbBQciIAiIgCIiAz+SWVdZhcvVaV4F7B7HAujkaNQe24va5sQQRc2OkqeMmM82GVQa2pLqKXaH3fGT9GUDQP3g3vrmhEB2jR49RTC8NVTSjeyeN/mKVmPUUIvLVU0Q3vnjZ5yuLkQHTWUueTCqUOEDnVso0BsYLWXto4UxFrcrQ5QTlllhWYpL1Spf1jf7uJtwyMH5LdpO1x0nmAA1tEAREQG65nfhej5p/s8q6XXNGZ34Xo+af7PKumFyV+/NL6VzkbFL4Si03KuDgzB3y2+bR93StyXgxLChUuhB1Ndp/cI0/wCXyrL/AE3alZ7fHSyknF8MV5xS3ldfVllabI4wXWTTXHDk2feR2G9Sh4bhZ8lr8jBfg9Ok98LY18taALDQAvpdXVqOpNzfaTs9CNClGlHJL7e/MIiKBmNYy4f+jjbveT0AD1rS1tmXjtMA3B56Sy3mK1MhYZPrHHXu9K1y2YLyT9QqxsLiANZVFkaGLgi51nyLHVnoRxNKhS6WeHZ2/e3I9cLA0Bo2KHM9R/XYO42elmUxByh3PMf12HuRvpZlpWZfnJvbyZ1FkklNJd3oR8iIrctgiIgCIiAIiIAiIgCIiAIiIAiIgN1zO/C9HzT/AGeVdMLmfM78L0fNP9nlXTC5K/fml9K5yNil8IX1A6zgf96V8qiqIzcJKazTT4azI1iZdFbjdcAq4vocZKS0lkzTCIi9BpOWrrzRjdH5yfuC1whZ7Kx16h43Bo6WArC8G61W+szjbw61pm9vLV6CmiubnUPOveCrLBYWC+wVq1HpPEnRiqccC8Codzy9mw9yt9LMpdBUQ54uzIe5W+lmUrMsKi38ixsUvzo7+TNCRFOMfufwQD/1E6QD2Hv/AIysi+IORTn+b6P2ifE/6yfm+j9onxP+sgIMRTn+b6P2ifE/6yfm+j9onxP+sgIMRTn+b6P2ifE/6y03OVm3GDRwSCqNR1V7m26h1K3Bbe9+G66Aj5ERAEREAREQBERAbrmd+F6Pmn+zyrphcz5nfhej5p/s8q6YXJX780vpXORsUvhCoqoqYynsoj1tt3rXqXgonWdbf6l712l01ekskdnV4Zf+cDVqLCQREVkQI/x83qJjygdAH3LHtC9WKvvLId73HyleS6r88WcdWa6WT2vzZ93Vbr4ul1HAjpF26iLO/wBmQ9yt9LMpZuolzu9mRdzN9LMstBddG/d7xtEd/JmiroSLPzh4AH9lq9AA/wALYP3lz2i3TpDoXj8w/tWr/lfiTj8w/tWr/lfiXPSIDoXj8w/tWr/lfiTj8w/tWr/lfiXPSIDoXj8w/tWr/lfiWjZ1s4tNi8VPHDDNEYpHOJk4FiHNtosSozRAEREAREQBERAEREBuuZ34Xo+af7PKumFzPmd+F6Pmn+zyrphclfvzS+lc5GxS+EKiqipjKVidYg8qyqxCyULrgFdFcFbXOk9kvR+hhrLJl1ERdIYCP8YwiaEucRwmE34Y1eDs/wB6Vi7qU1r+KZMxyXdFaJ+7W097Z3uhYJUsPhKG1XTJYyovHY89z7d/FmnXS6uVlHLC7gyNLTs3HmOoqxdYcCleMW09TLl1HucXJusq6mOSni6owQNaT1WNvXCSQkWc4HU4Lf7r6uvYvReKM1C0SozU44Yrv+0Qp+QmKdrj6+H8afkHina4+vh/Gpruq3U+mlsN9XvX7o8H7kNQ5vMWffg04Nv+4gH/ANr74s8Z7VHjFP7RTxhDetJ3nyD/AJKyAVdWvGrCbiktWx+5cWavOpTjKWGL7vLtfZgc78WWNdqjxmn9oq8WONdqjxmn9ouiQvoLA71r90eD9zZUmc6cWGNdqjxmn9oq8V+Ndqjxmn9oujQgUHe9oXZHg/ckc58V2Ndqjxmn9oq8V2N9qjxmn9oujQvsKLvm0d0eD9yeBzfxW432oPGaf2icVmOdqDxmn9oukwqhQd92nujwf+RLQRzZxWY52oPGaf2ipxV452oPGaf2i6WCBRd+Wnujwf8AkS6NHNXFXjnag8Zp/aJxV452oPGaf2i6XRR/HbV3R4P/ACPeiiQfm4yCxSjxGmqKmn6nCzqvCd1aF9uFDI1vWteSeucBqU4oi0LXa52menPDHDDVvfa33k4x0QiItUkUXtoXaCNx868avUbrOtvCsLrq9HaoPv1cdS88CFRYxMgiIu2NUIiICzUQMkaWvaHNOwhatimSpF3U5uPkE+Z23mPlW3ooyinma1oslKusJrf2rf8A7RFbwWktcC1w1gjSOcL5upHxLDIqgWkbc7CDYjv+o6FqOKZPSw3cz9LHvAtYco9Y8iwyptHO2q7atHrR60dme9eqMPdVuvgFVuseBXKWJsOHtHU2gWNhc869IWrNcRpBIPJoXsixGVu3hc4v5VWVbFNtuLx8dXuXlnvSnGKjKLWGrVry4M2AL6CxMOMD47S3v38iydJM2UEx9dbXZpFr6r9C0alnqxzi+ZaUbVRq6oSWPdk+D1+RdCqFQL6C1GbiPoL6C+QvoLGzIj6C+gvkL6CxsyFQqhUCqFjZNH0qqiqokgiIgCKiAIAqsdYg7irzKZx5OdXmUjRr0+RWNC7LXUacY6O2Wryz8iDnFHo4Q3oqdSbuVF2OnW7o8X7Gtgi4iIsh4EREAREQGExTJ+Ge7gOpybwLgnlbt5xYrTsRwuanNpG6NjhpB5js5jYqTFbkY1wLXAEHWCLgjlCg4Jlba7spV+surLvWT8V657SK7qt1t2K5LNN3QHgn5J0g8x9R0LWHUcokERYRITYNOsnkO5YZRazOctFkrWd4TWeTWtP+dmGOwrQ0r5ntjYLuPQBtvyBSFh1CynYGM5ydpO0lWMFwttMy2gvPvnbzuHIFlFmhDR1nRXdYegjpT+J+Wzx7/XDXakhY73zQe9615ZMNYfekt8q96LHVs1Kr8cU+fHMszEvoHjV13MbededzCNYtzhZ5FXVbmpS+CTXmvR+Z6mYMKoWUfSsOy3MrD6H5J6R61V1botMPhwl4P3wMimjxhVCuPpnjZ0L4CqqtOdJ4TTXisOZlTxyKorrKd52WXoZSDab+RbVC7bTWyjgu+Wr+eCYc4o8QCvMpnnZbn+5e5jANQsvtW9C4YLXVk3sWpcc35GN1X2I8rKRo1m/kV9rQNQsvtFcULLRofpxS58Xr8zE5N5hERbB4EREAREQBERAEREAREQBeKp/vqf8Aif5QiLx5EZ5b4/3I9qIi9JBERAEREAREQBfHxu8qIvXkvqQLiIiPMBEReAIiIAiIgCIiA//Z"/>
          <p:cNvSpPr/>
          <p:nvPr/>
        </p:nvSpPr>
        <p:spPr>
          <a:xfrm>
            <a:off x="155577" y="-136524"/>
            <a:ext cx="296863" cy="296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sp>
        <p:nvSpPr>
          <p:cNvPr id="430" name="Google Shape;430;p57" descr="data:image/png;base64,iVBORw0KGgoAAAANSUhEUgAAAOEAAADhCAMAAAAJbSJIAAAA81BMVEX///8/Pz8h14n3xzyi424sv+vMzMwyMjK16YtWzO+n6nArxfM9Oz4/PDs7PD8f3o3/zTxRYEc9V2I7XUxkWT83NzfUy9DJzNSHh4cqKirf398XFxemw6P8xzCkz2cbv/Bu3Xxx0bMhISHS0tLv7+8eHh60tLTHx8dXV1e9vb0mJia46oabm5tzc3OlpaV8fHyL28FGRkaOjo5kZGTm5ubz8/MNDQ3o+N3N8LJiz/Cr5nxTU1NtbW2srKztznvdz6u765aT3fTP7/vV8r9feE1HXFU6antSWFE6XUw4c1Z/bT472pb3zFNt2Kak1L6A163pzovy4uObAAAIIElEQVR4nO3d+7uaNhgHcNl2yE5Xe08LONsVRJEiztvpRe1pd+3W067//18z1HMhEd5EDgng835/2rOzYD4mhBAia7UwGAwGg8FgMBgMRlFev/nwo6K8+vVUVd5+/E3W9+GVKp9S4QYpZfz9nTqfauHp6UcJoMIG1CAUE18rbUENwlNRR1U2xGgTvhU0odo+qkMoaMQ3u2q8+0FV7rx8caIsOyF8Jm466StlPNXCnRHupglQXftpEG6NAqFaoHrhiUiotIvWQqgYqEF4AgtVN2H1QsVnoRbhCShUDUQhClGIQhSiEIUoRCEKbyu8U0pevvipjKgQ3vnjYRn581EZ+QsiFhY+vFtK2mXkkSKhUZegEIUorD4oRCEKqw8KUSgtpMQm1Jhssvtn2j64spQSYichhMiX1iW0Z2tvPu/1FotFrzd3vGE0DhLnITzbGEV903Mcb9CPrBm1aZ2EdJBxgMUgWoaSSGqPTa60FxkySD1CMs87SC9eEnE1KZkuskqbKyLsrVqEdlYLXmcwswWVJIGTV9gLRJ1Ah5DOwOMkxglYTWJBhaeC70eHkKwFwlbLAqpJpnDZNdyKOoS2JxS2+rnVhFtwkxgkahHmnkWpmDnjjbCLJxlDY1VthK1BdkclEoUXzRC21llEEkkVBfppjYStUUZTUKmSvWa0YWu+L5Rrwuwvp4bCVrTX2ezcyRAbYDitlXCvEelIsuSgVsJpMLKi4Txrosl3NtLnv4PYGlvTqM9/Z17+jKEC4di17dB3J+P92eqQawrKddK174ZJ4dD3J2uwYLVCa3MHm8T2Db6JeiFbuYD9s9chV7Fd9pi1GmmuhEk6/ISFrSjlJmyjm5LET387NbtaWOl6jtljrhgidxoufJIKTZ3Io3pd8dNC4rJnGtvbCDtlHzJCO7gmTn1g2lbFSJMW+uzaRMRUlRtopiFhiJdN7AUutExQRRsSo71ZNdsJ2QGVvXJzU7Yg+WoobSeFL0v79soaTzqbf10v4WV12pt6+mxHnLJVZT/QTkN2yN3SYl2F22qGrby/JeEuFmfsSZoOsB5VrdAIuStikK4qXTF/m3eYmtO0MB9YrZBQ/pLPXPEpeylxWKEh14QVCqlNoh53SIcVshd8z+XqfnNpBICVXQ/pcpqxiBozE2jK3hzuL3NQsa8S4TAemk7mEnZryY4lIuGm/rVY85a+P/RcVhiz38whz3FqKlzZTIscn3DQYQ1E+h6wIcKFQY5cuAqPXDj1+YH/yISWvzf54m6Amy1crPz9a/cxtaFphBnz5+MRzkedzOnXsQgd68zOvgU6CqETB/7V6ste3Ro/p3GG44nt2vm3QJwQeDZRM6HXX8fWjJ51/PSiW9azQ+7eojHC8Zkbhmlc3jIEZTdhmI0RWrwu7yaWv8cXbSyqsTDnLpZ7eug0VZi/j5LbaNJrphBcZFmyHxhC/22dhNfPLahoUyK3qp9ReypciKrmuYXs/mDCrletOAwls6gfj9qwseI1bzhcQW7DBZnt/ryY1m1f2wFC9tGbyQw15GZFvA+NQbUWctM2ZvtaOz0M7W/EaYiQ306T7o7sls5JU4UT9hPnNyMUZZ8tTvOPWWuh4XJ3Jaaxu9LYZMQ94of207wAAgp/AVKWMOY/1Ov3+8PB3u0YMGe9+/fPQEDhd/m5/6kcIQlyPpsPcGd170kXSGHh43KEtCP5QCDKP+a9Jw++z0/lwlC4jX0XfrrTGKFBzvjHxJmZA9fDugvtcc6nM4HmbTUXUuKaOR+fyhza9VV7ITGyH4ins4R+w6ZDSNhmAHad72ezQ08EHIP72rQI2VXBA3zbRgwFv5pJgFULDWZ6mfPbmHwhCQNgQO3NXHhPlBYhM/kSrl2w2U5D7WFeJeLdymvVQnp2sztoFB72C+f2dqrdCbKG1F7c9oXrWXqExI12I6IXhOLftbK53GbpLyNmSO458cp2gRVzzULi0tF6GAWbPnUY8Hr7mu26xsyK+8N+HFmzJXVvHuqAxXUJtzUUnjMgcXtChq67OQ6zqAx3Cn1C8CGMLDErgl6vRchU8bChVEwUldUjpAfUKDM0zyf+vvQIUzUsBMwzyvQHTcKrChbpoteHYJGyMwddws1TlANnM9nKXQ4ook9YVVCIQhRWHxSiEIXVB4UoRGH1QSEKUVh9UIjCA4S0eJogpPZybBXNaFJsi7dOIZlJvB0SyGBSuB01repLvlgOyLjoWrKeJzOSO5vAzAq2op42FG8YEcepsZAKXiIrmYKNqGW3CfiiZOnAr5qtVCj91gg4BX9hqUV4uyvFVfJfNVy5UOJd0DIB3xZcrVDmZcfiLIBfHFQtNPK3NB0Q6FcjlQupK/kqWSAD/i1R9RKS8LatGHeKPiHXtZ/GD2LPKRozmuy9+KR2QmK7fqdodi8lqLvw9jn8/9qiTyjYtiWZYsAK9kQVTdFbYF33+JUBde+J0g/UuNZGiyNvtdiG66UoRGH1QWFhYSm5V0bUCP95XEI+PXxSRv5VIfzufil5/qCUAMDiwnLyvAtVrpSgEIUoRCEKUYhCFKIQhShEIQpRiMLW5yMQXoDCL0cgfA8Kv95vvLB7DgpN5d1UufACflWaqbwRVQu75wLh0/8UExULu9+eCYTKiWqF3W+mCQu9hPj1s0qjQuGD7sX5M9OE94U65iZfv6gbcNQJL96fb2sP7+3tDbb/0VOFeaYu27oPBO8O9cymR7R5+bIRmxtREyZnYrOJ+6+UPjKiDDDpqF5TjQNP6g3FG6PTxAHHc2R9GAwGg8Fw+R+lY6foTIRxXgAAAABJRU5ErkJggg=="/>
          <p:cNvSpPr/>
          <p:nvPr/>
        </p:nvSpPr>
        <p:spPr>
          <a:xfrm>
            <a:off x="155577" y="-136524"/>
            <a:ext cx="296863" cy="296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sp>
        <p:nvSpPr>
          <p:cNvPr id="431" name="Google Shape;431;p57" descr="data:image/jpeg;base64,/9j/4AAQSkZJRgABAQAAAQABAAD/2wCEAAoHCBUREhgQERIVERQVGRIYFBQSDxEYEhkWGBUZGRkZGhocIy4lHR4uHxgZJj4nKy8xNTU1GiU7QDs0Py41NTEBDAwMEA8QGhIRHDEhISE0MTQxPzQ7MTQ4ODo0MTQxMT80PzQ1NDExQDcxMTQ8Pz8xNDQxQDw0NDE0MTQxMT8/PP/AABEIAHMBtgMBIgACEQEDEQH/xAAcAAEAAgIDAQAAAAAAAAAAAAAAAQcCBgMEBQj/xABKEAACAQMABQUJDQYGAgMAAAABAgADBBEFBgcSIRMxQWGyIjVRVHFygZGxFRYlMjNzg5OUobPR0hQjJFKCwTRCU2J0khekQ2Oi/8QAGgEBAQADAQEAAAAAAAAAAAAAAAEEBQYCA//EACgRAQABAgQEBgMAAAAAAAAAAAABAhEDITFxE0FSkQQSIjJRsSMzgf/aAAwDAQACEQMRAD8At25uAg8JPMJ5tSuzc7HyDgJx3FfecnrwPIJgHmh8V4irEqmIm0Q+tHlhlEx3pOZhPd0xEQpERAREQEREBJXnkQvPLGqPnS6+Ufz6naM4pyXXyj+fU7RnFOrp0YyYkRKJiRECYkRAmJEQJiRECYkRAmJEQJiRECYkRAmJEQJiRECYkRAmJEQJiRECYkRAmJEQJiRECYkRAyVypypKnwqSD6xNs1b1/u7Jgr1GuqPTTrOWcD/ZUOSPIciajED6g0Jpale0FuaDbyOOngwI51YdBESmtlusws6tWlWY8i6b46qiso4DrVj/ANRIkLrL35IedYPMg852aHxjEVlrprde21/VoULgpTXkt1RSoNjepIx4spPOSefpnh+/3SPjR+z236JjtCPwnX+h/ASbBoPZZVu7andLd00FVA4Q0XJAJPAkNx5pucLCw5opvTGkcofeJyeF7/dJeN/+vbfoke/7SXjZ+z236Jth2NVvHaX2d/1TxtM7Lr62U1E5O5RQSRRZxUwOfuGAz6CZ9ODhdMdoW8vM9/2kvGz9ntv0R7/tJeNn7PbfomskY4HgRwII4g+Cd/Quhq97U5G1pmo3OcYCqPCzHgojgYXTHaC8/L1/f9pLxs/Z7b9Ee/7SXjZ+z236JttjsaqsoNxeJTbpWlRZwP62ZePomN/scrqpNvd06rfyVKTU8+RgW4+gRwMLpjtBeflqnv8AtJeNn7Pbfoj3/aS8bP2e2/RPH0vomvZ1DQuabUnHHB5mHhUjgw8k6McDC6Y7QXn5fQ+qF89xY0a1Zt92UFm3VGTnwKABPZXnmuahH4Mt/MHtM2FTxnO4sWxJiPl9onJ863Xyj+fU7RnDOW6+Ufz6naM4Z09OjHTEiJRMSIgTEiIExIiBMSIgTEiIExIiBMSIgTEiIExIiBMSIgTEiIExIiBMSIgTEiIExIiBMSIgTEiIExIiBkGI5uETGIF9BpO9ODek700s0NXFantfz8JV/ofwEl6bP+9dr80vtMonX0/CVf6H8BJeuz8/Bdr80ntM2uH7Y2hs6M6Y2hWmk9q19Sr1aS07YqlSqi71GrnCMVGSHHHAm/7PdcDpSkxqU1p1qRUOEJ3GBGQy54jyEnyzRtI7JrurXqVVr24V6lRwCam8A7lhnuefjN+1E1RXRVFkL8rVqEM7hd1eAwFUeAffPb0rDavoIU9JJyCgG7VW3Bzcpv7pPVngZbequgaWjLQUlwCBv16hxlnxlmJ8AxwHQBK+07pind6x2lKmwdLd1QsOKl8szDrwQB5czd9o1V00XclM53MEjnCkgMfVA0TWLa7U5RksKdPk1JAq1lZmfHSqggKPLn0Tk1d2usXCaQpIEY45agrDd62VicjrB9EqSIG5bRNbvdK4C0xi3o5FLh3Tk/Gcnn48wHg8s0+YxAvrUVvg238we0zYVeaxqO3wdb+aPbNgV5oMWn8k7vPEs+f7r5R/PftGcczuj+8fz37RnHOgjRUxIiUTEiIG0aN1DvrmklxSpoUqDeQtVAOM44jHDmnZ/wDGukf9On9ePylsagH4Ltfmx2mnjay7RUsLprR7Z6hQIS61EAO8ueYiS5ZWV/qPf0FLvau6jiTSKvj+kHePoE13M+jtWNZqGkqZqUN5Sh3XRxh1JGRzcCD4RNC2w6BSmEv6aBGd+TrboADMVLIx6+5Iz5IuWVdEw3x4R6xJBlGUTEtjnkBweYj1wM56mhNXrm9P8NRd1HAue5pg+eeBPUMme7s61S90Kpq1gf2ekRvDm335wmfB0n1S6bu6oWVDlKjJb0KYA5sKBzBVUc56hxMXSyoE2V3xGWagp8HKMfvxPM0zqFfWlJ69Smj00BZ2p1Qd1Rzkg4+7M3y52tWytinQrVF/nO4mfQePrnW03tCtL2wuaA36NV6NRVWoncsxHBQ65GfLiTNcld6q6IW+u0tXcor72WVQSMKTzHyTdNYtmlK0tKt0t1UdqSFgjU0APEDBIPXNd2Z99KP9fYMt/X7vXdfNntLA+d4kojNwVS2OfdUn2TFhg4IwRzgjBlExIgcTgcT4BzwJiZNSZRlkZR4WRgPWZx5gZRMScSA4PSPXAziApIyASBzkA49cxLAc/D0wMomIYHm4+mciU2YbyozDwhWI9YgYxMczNKbNxVWYeFVYj7oERIiBMSIgTEiIExIiBd+9J3pw5k5mr8rQxWqTXo/CNb6H8FJe+z/vXafNJ7TKG1574VvovwUliaq7SbK1sqFvVFXfpIqPu08rkE8xzNhR7Y2hvML2U7Q6ukdrlxSrVKS2lEim9RAxepk7rFckDyTXNObS767Q0wyWyMMMKCsGI8G+SSPRNU0nXFSvVqrndepUdc8+6zlhn0GdWent2tGXjW1ancL8ak6OB5pzj1T6at69HSVoHGHo3CEMB4GGGXqIPsny3Nk1R1zuNGORTIqUXOXouTuE/wAyn/K3X09MDv6wbOb61qMKdJrqlk7lSngnd6N5ecN65yau7Nr26cctTNrS4bz1MbxHSETpPlm/2W1uwdc1VrUW6V5PfHrUzi0ltds0X+Hp1a7dAZQi56yejyQK0111Qq6LrbpJqUXzyVbGM/7WHQw+/omtT2dZ9Za+kqvK3DdyOFOkuRTRf9o6T4WPE+TAHiwLv1Kb4PoeaPbPfV5repjfwFDzR7Z7qtNPXT653YFVdqpUXdfKP579ozinJdfKP579ozim6hmJiREPSYkRA+itQO9lr82O00qfaijHSlTCk9xR5lJ/yCWvqB3stfmx2mnPpHWaxtqhpXFzSp1FALI+d4AjI6PBINQ2P6HrUUrXFVGprV3FRXUqxC5JbB4gccTsbZbtVsUo57t6yFR07qI5Y+sqPTO5pTaXYUVPJO1y+O5WmjBSetmAxKh1k1graRrGvXIHQiKTuIn8o8PWemBdeo13SvbGnWNKkXUcnV/dJ8dMA9HSMN5GErDanooW2kGdFCpcIrqAAFDKAjgD0Kf6p6Wx7TPJXL2jnCVwGQHm5RB7SvZHgmybYtG8pZpcgd1Qcbx6dx+5PoziOZyeJsb0OtR693URXVQtFA6gjJIdzg9QQZ6zOfbFfJTWlZU6aIz/AL2oVRAwQEqg4DpYMf6JuOoOjRaaOoow3WZTUfPhfuuPoIlKa5aW/bL6tXzld7cTzE7lfYT6Y5nJdezyzFHRlsAMGogqt1mp3fsIHold7YNKvUvFtc/u6KK270F3Byx6wOHpMszUmsKmjbRh0W9BPSiBD96mVRtasmp6RNQjuKqIynoJXuWHsiCWkxIiUbXsz76Uf6+wZeOnNGi7tqlqzlFqqFZhjeC7wJxnpwDKN2Z99KP0nYMuPXau1PRt06EqwpNgg8RnAP3EySQ4NB6Q0ZTcWNpUtwy5UIhUuxHP3X+ZvTOPXbVWje2zkIqV0Vmp1FUBsgZ3Wxzqcc0oXRtQpWpMh3Sr0ypHQQ4n1BWHBh1N7IHytUJCk8xAPrxL8raR0Toocn+4psMZRKe/U8pwCcyj1tHrXBo0kLu9RkVRzklj93TnoAJlo6L2UUwu/eXDux4utIhUB6e7bJPliUhtmhdaLDSLGjRZXcAncqUCpKjnIDDj6Joe1HVClbKL61QU0ZgtamvxAzfFdR0ZPAjm6fDnatA6A0TaXKfs1ZHuRvBV/bQ9Tm49wreDwidnaaoOi62ejkyPLviFVvskpq+kirqrjkKxwygjO/T44MtnWDVyjd0f2c00RWekzlEVXKI4YqCBkZxj0yqNkHfM/wDHrdunLM2haRe10bWq0mKudxFYc677BMjr4xOpDHWFbWno66oUeQQpbXIVENPeBFJ8DA45mp7GKCPTud+mj4enjfRWx3B5siVR056TnJ6TnnyZbexP5O58+n2DA2jWfQFnUanc3fJ06FvyhZSqojs+5u75HOBunh05np6E0haXNM/sj0qiJhStNVwvgBE0TbZXYU7amCdxnqswzwJRVC5/7meLsaqEXtRAe5aiSw6CVdcdo+uBvGndQrSvcpduFpU0DNcIoCo+BlSf5enPhE9bQelbCrmhZ1KDbg4pTC8FHDOOkTyNq9wyaMqBDu770UbB/wApYEj04x6ZVezyoU0pbbpxvM6nrU02OPWB6oFjbUdWaVS0e9p01StRwzlFA30yAwYDnIznPUZS0+jtdBnRl3/x7jsNPnCIJTEiJRMSIgTEiIF1b0b04syd6YPlcx5lU68H4QrfRfhJPBnu67H+PrfRfhJPBmVT7YdHg/rp2j6TEiJ6fVMSIgTEiIExIiBc+pzfwNDzR7Z7itNf1QP8DR80e2e2rTX10+qWmrq9c7qUufjv579ozjmdz8d/PftGcU2TbQyiYxD0yiYxA+itQO9lr82O00qXan30q+ZR7Anb0JtLrWlvTtUtaTrSXdDNUcMRknJAHXNY1j001/ctdOi02cICqMSo3VxzmB5sTGIHYsLx6FVK9Pg1N1dfKp5vIRkemfRtQU9JWPA5p3NIEHHEbwBGR4QejwifNWZfey2jUTRlPlDwZqj0gRxFNmyvoJyR1GSSHZ2g6XFlo6oyHdd8UaIHQzgjI81Ax9E+fBw4SwtsOmOVuktVOVoKWcf/AGP/AHC49cryWElbGyTWdAnudWbdbLNbljwYHiyDrzxA8s3zWXV6jpGjyNcHgco64FRGxjKn+3MZ82KxBBBIIIIIOCCDkEHoM3fQu0+8t1FOqqXajgOU3kq/914H0qT1yWW707jZFXDHk7uiydBqJUR8dYXeB9caR2aJaWVxc1rg1qlOk7qqJuUwwHAnJJb7vJO1/wCYOH+B4+D9p4evc/tPB1i2k3F5Se2WjSoUqilXALvUKnnAY4A/65jMydPZn30o/Sdgy39fz8F3XzZ7Syh9XtMNY3KXSItRk3sI5IU5GOceWbTpvaZWu7epava0kWqu6WWo5YDIOQCOqBpdmf3iefT7Yn1FV5m8h9k+WaT7rK/PusrY80g/2littduDkfsdHjn/AOWp+UskPP2ZlPdju/5bncz/ADbwxjr3d6WbtB0TXvLFqFqe7L02ZS+7voud5M83OQcHgd2UDRvHSqK9NilRXLqy86tknh65Y9lteqKoFezV2A4tTqlVY+HdKnd9Zkkh2Nneo1xbXQu7tFohAwRN5S7M3DOF4AAdfHwTa9pfeuv5KfbEra72l3VS5SvyaLTpFilurtusxGN5352Izw4AdUjWDaPWvbZ7V7amivu5dalQsMEHgCOqBnsg75n/AI9bt05v+1fvVU8+3/GSU/qtrA+jbj9qp01qNuOm67Mq4Yqc5Hm/fPb1m2h1tIWzWr29OmrsjF0dyw3GDDgR1RYu02WzsTP7u68+n2JUk2fVHXKpoxXSnRSryjKxLs643RjhgSpDcdtvNa+W49lOeNsc/wAe/wAxU7aTxdbtcKmkxTFSilLkuUxuOzZ393Ocj/bOpqrrE+jaxuEppVZkZN12ZRgkHOR5sHNbW17vW3ztDtGVbqD30tfnG/Ded/WfaBV0jbm1e3p01Lo+8juWyhyBgia5oTSTWlzTukQO1JiwRiQpypXBI86RX0Frn3tu/wDjXH4bT5xm+aW2oV7q3q2zWtJFrI6FlqOSodSpIBHE8ZoMsJLKJjEKyiYxAyiYxAuTMZmGYzMWzk7qt11/x9X6L8FZYGq+rmhqtlQqXVSiK7KDUDXgRt7J51zw6JXuun+Pq/RfhLPCn3jSHUYH6qdo+l6e9TQP+rQ+3p+qPepoH/Vofb0/VKLwIwJX1Xfc6raCCOVq0N4KxX+OQ8cHHDelIiRgRAyiYxAyiYxAuLVI/wAFR83+89oNPC1UP8FR83+89kNMSqM5c9i1fkneVN3Px389+0ZxTkuPlH89+0ZxTNb6NExIiHpMSIgTEiIExIiBd+p+rVhcWFtWrW1F6nJpvMw4lhz7wBwT5RPU1q1wttHUiquj193FKgjDIOMKWx8RB/bhPn1HK/FJXPPukjPqkSWLue6uXq1Hq1GLu7M7selmOT6OqcMiJRMSIgTEiIExIiBMSIgTEiIExIiBMSIgTEiIExIiBMSIgTEiIExIiBMSIgTEiIFyXFMo7IedWZT6DiYZm1616GJJuKS73+oo5+HSB09c1HM+E02cv4jBqwa5if5s4K2j6LsWejSdjjJakrMcDAySPABMPcm38Wo/U0/ynazJzI+cYtcaVS6vuTbeLUfqaf5R7k23i1H6mn+U7WYzC8avqnu6vuTbeLUfqaf5R7k23i1H6mn+U7eYzJmvGr6p7up7k23i1H6mn+Ue5Nt4tR+pp/lO3mTmM141fVPd1Pci28Wo/U0/yj3ItvFqP1NP8p28xmMzjV9Upo01RQqqqgcyqoCjyATMGYZkgzzZIqzU/cn94/nv2jMJlc/Hfz37RnHMt1FOjKJjEPTKJjEDKJjEDKJjEDKJjEDKJjEDKJjEDKJjEDKJjEDKJjEDKJjEDKJjEDKJjEDKJjEDKJjEDKJjEDKJjEDKJjEDKJjOS3oPVdadNGqO5wqIpLE9QED2dU9X30jXagg+IjOfAMMqgf8A6PqMS7tmuqPuZbE1cG4rYaqQchQPioD04yfSTElyzcTNb1i0XR3eU5MB/CCwz5QDgxEk6MTxsROFVs0dueRET5OZkiIgJMRIpERIqYiIVMCIgjVUFz8o/nv2jOOImS6ynQiIh6IiICIiAiIgIiICIiAiIgIiICIiAiIgIiICIiAiIgIiICIiAiIgIiICIiB29G0VeqFYZGRwyR7J9J6r6uWtmga2t0ps3xn7pqh4fzsScdWYiSSGwxESK//Z"/>
          <p:cNvSpPr/>
          <p:nvPr/>
        </p:nvSpPr>
        <p:spPr>
          <a:xfrm>
            <a:off x="155577" y="-136524"/>
            <a:ext cx="296863" cy="2968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sp>
        <p:nvSpPr>
          <p:cNvPr id="433" name="Google Shape;433;p57"/>
          <p:cNvSpPr txBox="1"/>
          <p:nvPr/>
        </p:nvSpPr>
        <p:spPr>
          <a:xfrm>
            <a:off x="249025" y="1168550"/>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F6AD6DBB-8561-9BCE-8594-AB50FD51A6EA}"/>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4" name="TextBox 3">
            <a:extLst>
              <a:ext uri="{FF2B5EF4-FFF2-40B4-BE49-F238E27FC236}">
                <a16:creationId xmlns:a16="http://schemas.microsoft.com/office/drawing/2014/main" id="{E4998442-0548-A0F7-9BA8-5F5DA59602DC}"/>
              </a:ext>
            </a:extLst>
          </p:cNvPr>
          <p:cNvSpPr txBox="1"/>
          <p:nvPr/>
        </p:nvSpPr>
        <p:spPr>
          <a:xfrm>
            <a:off x="249025" y="1697606"/>
            <a:ext cx="8534400" cy="3416320"/>
          </a:xfrm>
          <a:prstGeom prst="rect">
            <a:avLst/>
          </a:prstGeom>
          <a:noFill/>
        </p:spPr>
        <p:txBody>
          <a:bodyPr wrap="square">
            <a:spAutoFit/>
          </a:bodyPr>
          <a:lstStyle/>
          <a:p>
            <a:r>
              <a:rPr lang="en-IN" b="1" dirty="0">
                <a:latin typeface="Arial" panose="020B0604020202020204" pitchFamily="34" charset="0"/>
                <a:cs typeface="Arial" panose="020B0604020202020204" pitchFamily="34" charset="0"/>
              </a:rPr>
              <a:t>Goal:</a:t>
            </a:r>
            <a:r>
              <a:rPr lang="en-IN" dirty="0">
                <a:latin typeface="Arial" panose="020B0604020202020204" pitchFamily="34" charset="0"/>
                <a:cs typeface="Arial" panose="020B0604020202020204" pitchFamily="34" charset="0"/>
              </a:rPr>
              <a:t> Serve </a:t>
            </a:r>
            <a:r>
              <a:rPr lang="en-IN" dirty="0" err="1">
                <a:latin typeface="Arial" panose="020B0604020202020204" pitchFamily="34" charset="0"/>
                <a:cs typeface="Arial" panose="020B0604020202020204" pitchFamily="34" charset="0"/>
              </a:rPr>
              <a:t>DistilBERT</a:t>
            </a:r>
            <a:r>
              <a:rPr lang="en-IN" dirty="0">
                <a:latin typeface="Arial" panose="020B0604020202020204" pitchFamily="34" charset="0"/>
                <a:cs typeface="Arial" panose="020B0604020202020204" pitchFamily="34" charset="0"/>
              </a:rPr>
              <a:t> model via API for hiring predictions.</a:t>
            </a:r>
          </a:p>
          <a:p>
            <a:pPr>
              <a:buFont typeface="Arial" panose="020B0604020202020204" pitchFamily="34" charset="0"/>
              <a:buChar char="•"/>
            </a:pP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Backend: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FastAPI</a:t>
            </a:r>
            <a:r>
              <a:rPr lang="en-IN" dirty="0">
                <a:latin typeface="Arial" panose="020B0604020202020204" pitchFamily="34" charset="0"/>
                <a:cs typeface="Arial" panose="020B0604020202020204" pitchFamily="34" charset="0"/>
              </a:rPr>
              <a:t> or Flask with on-the-fly tokenization.</a:t>
            </a:r>
          </a:p>
          <a:p>
            <a:pPr>
              <a:buFont typeface="Arial" panose="020B0604020202020204" pitchFamily="34" charset="0"/>
              <a:buChar char="•"/>
            </a:pP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Hosting:</a:t>
            </a:r>
            <a:r>
              <a:rPr lang="en-IN" dirty="0">
                <a:latin typeface="Arial" panose="020B0604020202020204" pitchFamily="34" charset="0"/>
                <a:cs typeface="Arial" panose="020B0604020202020204" pitchFamily="34" charset="0"/>
              </a:rPr>
              <a:t> Cloud (AWS, GCP, or Hugging Face Spaces) preferred.</a:t>
            </a:r>
          </a:p>
          <a:p>
            <a:pPr>
              <a:buFont typeface="Arial" panose="020B0604020202020204" pitchFamily="34" charset="0"/>
              <a:buChar char="•"/>
            </a:pP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Security:</a:t>
            </a:r>
            <a:r>
              <a:rPr lang="en-IN" dirty="0">
                <a:latin typeface="Arial" panose="020B0604020202020204" pitchFamily="34" charset="0"/>
                <a:cs typeface="Arial" panose="020B0604020202020204" pitchFamily="34" charset="0"/>
              </a:rPr>
              <a:t> Token-based access, input validation, and logging.</a:t>
            </a:r>
          </a:p>
          <a:p>
            <a:pPr>
              <a:buFont typeface="Arial" panose="020B0604020202020204" pitchFamily="34" charset="0"/>
              <a:buChar char="•"/>
            </a:pP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Monitoring:</a:t>
            </a:r>
            <a:r>
              <a:rPr lang="en-IN" dirty="0">
                <a:latin typeface="Arial" panose="020B0604020202020204" pitchFamily="34" charset="0"/>
                <a:cs typeface="Arial" panose="020B0604020202020204" pitchFamily="34" charset="0"/>
              </a:rPr>
              <a:t> Use tools like Weights &amp; Biases or Prometheus for performance and drift tracking.</a:t>
            </a:r>
          </a:p>
          <a:p>
            <a:pPr>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a:buNone/>
            </a:pPr>
            <a:r>
              <a:rPr lang="en-IN" dirty="0">
                <a:latin typeface="Arial" panose="020B0604020202020204" pitchFamily="34" charset="0"/>
                <a:cs typeface="Arial" panose="020B0604020202020204" pitchFamily="34" charset="0"/>
              </a:rPr>
              <a:t>Fast, secure, and scalable deployment pipeline to assist HR decision-making.</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1"/>
          <p:cNvSpPr txBox="1">
            <a:spLocks noGrp="1"/>
          </p:cNvSpPr>
          <p:nvPr>
            <p:ph type="title"/>
          </p:nvPr>
        </p:nvSpPr>
        <p:spPr>
          <a:xfrm>
            <a:off x="376085" y="192204"/>
            <a:ext cx="11702143" cy="535491"/>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Screen shot of output </a:t>
            </a:r>
            <a:endParaRPr sz="3200" b="1" dirty="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B3942CA5-E898-3F25-729C-CF7F2C34A1CD}"/>
              </a:ext>
            </a:extLst>
          </p:cNvPr>
          <p:cNvPicPr>
            <a:picLocks noChangeAspect="1"/>
          </p:cNvPicPr>
          <p:nvPr/>
        </p:nvPicPr>
        <p:blipFill>
          <a:blip r:embed="rId3"/>
          <a:stretch>
            <a:fillRect/>
          </a:stretch>
        </p:blipFill>
        <p:spPr>
          <a:xfrm>
            <a:off x="9550427" y="5860385"/>
            <a:ext cx="2416233" cy="805411"/>
          </a:xfrm>
          <a:prstGeom prst="rect">
            <a:avLst/>
          </a:prstGeom>
        </p:spPr>
      </p:pic>
      <p:pic>
        <p:nvPicPr>
          <p:cNvPr id="4" name="Picture 3">
            <a:extLst>
              <a:ext uri="{FF2B5EF4-FFF2-40B4-BE49-F238E27FC236}">
                <a16:creationId xmlns:a16="http://schemas.microsoft.com/office/drawing/2014/main" id="{01DBB467-FA62-BBBE-2859-4D45064F92D8}"/>
              </a:ext>
            </a:extLst>
          </p:cNvPr>
          <p:cNvPicPr>
            <a:picLocks noChangeAspect="1"/>
          </p:cNvPicPr>
          <p:nvPr/>
        </p:nvPicPr>
        <p:blipFill>
          <a:blip r:embed="rId4"/>
          <a:stretch>
            <a:fillRect/>
          </a:stretch>
        </p:blipFill>
        <p:spPr>
          <a:xfrm>
            <a:off x="471947" y="1042219"/>
            <a:ext cx="11277601" cy="49866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g119d570088c_0_0"/>
          <p:cNvSpPr txBox="1">
            <a:spLocks noGrp="1"/>
          </p:cNvSpPr>
          <p:nvPr>
            <p:ph type="title"/>
          </p:nvPr>
        </p:nvSpPr>
        <p:spPr>
          <a:xfrm>
            <a:off x="560439" y="228230"/>
            <a:ext cx="10515600" cy="535488"/>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SzPts val="1100"/>
              <a:buNone/>
            </a:pPr>
            <a:r>
              <a:rPr lang="en-US" sz="3200" b="1" dirty="0">
                <a:latin typeface="Times New Roman"/>
                <a:ea typeface="Times New Roman"/>
                <a:cs typeface="Times New Roman"/>
                <a:sym typeface="Times New Roman"/>
              </a:rPr>
              <a:t>Video of output </a:t>
            </a:r>
            <a:endParaRPr sz="3200" b="1" dirty="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0D05D92B-8024-45C9-5C71-601474B089E3}"/>
              </a:ext>
            </a:extLst>
          </p:cNvPr>
          <p:cNvPicPr>
            <a:picLocks noChangeAspect="1"/>
          </p:cNvPicPr>
          <p:nvPr/>
        </p:nvPicPr>
        <p:blipFill>
          <a:blip r:embed="rId5"/>
          <a:stretch>
            <a:fillRect/>
          </a:stretch>
        </p:blipFill>
        <p:spPr>
          <a:xfrm>
            <a:off x="9550427" y="5860385"/>
            <a:ext cx="2416233" cy="805411"/>
          </a:xfrm>
          <a:prstGeom prst="rect">
            <a:avLst/>
          </a:prstGeom>
        </p:spPr>
      </p:pic>
      <p:pic>
        <p:nvPicPr>
          <p:cNvPr id="3" name="20250718-1708-42.4960502">
            <a:hlinkClick r:id="" action="ppaction://media"/>
            <a:extLst>
              <a:ext uri="{FF2B5EF4-FFF2-40B4-BE49-F238E27FC236}">
                <a16:creationId xmlns:a16="http://schemas.microsoft.com/office/drawing/2014/main" id="{BA17CC33-2053-E9C2-B09F-C2A959B823A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60439" y="1033641"/>
            <a:ext cx="10825316" cy="48267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7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29"/>
          <p:cNvSpPr txBox="1">
            <a:spLocks noGrp="1"/>
          </p:cNvSpPr>
          <p:nvPr>
            <p:ph type="title"/>
          </p:nvPr>
        </p:nvSpPr>
        <p:spPr>
          <a:xfrm>
            <a:off x="326922" y="657211"/>
            <a:ext cx="10515600" cy="535491"/>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  Challenges</a:t>
            </a:r>
            <a:endParaRPr sz="3200" b="1" dirty="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572B9DE5-8145-9AAF-D3DD-9CEE07743430}"/>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3" name="Rectangle 1">
            <a:extLst>
              <a:ext uri="{FF2B5EF4-FFF2-40B4-BE49-F238E27FC236}">
                <a16:creationId xmlns:a16="http://schemas.microsoft.com/office/drawing/2014/main" id="{8E5E23CD-A3BD-2875-08A0-6B823396618B}"/>
              </a:ext>
            </a:extLst>
          </p:cNvPr>
          <p:cNvSpPr>
            <a:spLocks noChangeArrowheads="1"/>
          </p:cNvSpPr>
          <p:nvPr/>
        </p:nvSpPr>
        <p:spPr bwMode="auto">
          <a:xfrm>
            <a:off x="442452" y="1338993"/>
            <a:ext cx="1095313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Class Imbalance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Slight bias in label distribution affected early model training stability.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Transcript Noise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Raw transcripts included irrelevant or inconsistent language (e.g., fillers, pauses).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Understanding Context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Traditional models struggled to capture deeper semantic intent behind answers.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Training Time &amp; Resources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Transformer models required high compute (especially BERT-based), limiting fast experimentation.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Overfitting Risk</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Small dataset size and complex models increased risk of overfitting.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Deployment Optimization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Balancing model size, speed, and accuracy for real-time predictions was non-trivial.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1"/>
          <p:cNvSpPr txBox="1">
            <a:spLocks noGrp="1"/>
          </p:cNvSpPr>
          <p:nvPr>
            <p:ph type="title"/>
          </p:nvPr>
        </p:nvSpPr>
        <p:spPr>
          <a:xfrm>
            <a:off x="460375" y="480358"/>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Future Scopes </a:t>
            </a:r>
            <a:endParaRPr sz="3200" b="1" dirty="0">
              <a:latin typeface="Times New Roman"/>
              <a:ea typeface="Times New Roman"/>
              <a:cs typeface="Times New Roman"/>
              <a:sym typeface="Times New Roman"/>
            </a:endParaRPr>
          </a:p>
        </p:txBody>
      </p:sp>
      <p:sp>
        <p:nvSpPr>
          <p:cNvPr id="475" name="Google Shape;475;p31" descr="Future Scope Clipart - Man With Binoculars Png - Free Transparent PNG  Clipart Images Download"/>
          <p:cNvSpPr/>
          <p:nvPr/>
        </p:nvSpPr>
        <p:spPr>
          <a:xfrm>
            <a:off x="155575" y="-144461"/>
            <a:ext cx="304800" cy="304801"/>
          </a:xfrm>
          <a:prstGeom prst="rect">
            <a:avLst/>
          </a:prstGeom>
          <a:noFill/>
          <a:ln>
            <a:noFill/>
          </a:ln>
        </p:spPr>
        <p:txBody>
          <a:bodyPr spcFirstLastPara="1" wrap="square" lIns="91400" tIns="45675" rIns="91400" bIns="45675"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pic>
        <p:nvPicPr>
          <p:cNvPr id="2" name="Picture 1">
            <a:extLst>
              <a:ext uri="{FF2B5EF4-FFF2-40B4-BE49-F238E27FC236}">
                <a16:creationId xmlns:a16="http://schemas.microsoft.com/office/drawing/2014/main" id="{38350FE9-7486-1D0E-F5C4-83ABC72C9275}"/>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3" name="Rectangle 1">
            <a:extLst>
              <a:ext uri="{FF2B5EF4-FFF2-40B4-BE49-F238E27FC236}">
                <a16:creationId xmlns:a16="http://schemas.microsoft.com/office/drawing/2014/main" id="{BDB0CF09-8ADC-2A0E-18C4-CC2E77FB7442}"/>
              </a:ext>
            </a:extLst>
          </p:cNvPr>
          <p:cNvSpPr>
            <a:spLocks noChangeArrowheads="1"/>
          </p:cNvSpPr>
          <p:nvPr/>
        </p:nvSpPr>
        <p:spPr bwMode="auto">
          <a:xfrm>
            <a:off x="460375" y="1293050"/>
            <a:ext cx="10620580"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Model Optimization</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Fine-tune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DeBERTa-v3-small</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with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Focal Loss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handle hard cases and improve minority class prediction.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Hyperparameter Tuning</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Use </a:t>
            </a:r>
            <a:r>
              <a:rPr kumimoji="0" lang="en-US" altLang="en-US" sz="1800"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Optuna</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for automated search of learning rate, batch size, and layer freezing for better performance.</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Multi-modal Inputs</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Integrate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audio tone analysis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video cues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or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resume PDFs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for richer candidate profiling.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Active Learning Loop</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Continuously update model with feedback from HR decisions to improve prediction quality.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Model Explainability</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Add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SHAP</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or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LIME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explain why a candidate was predicted as Hired or Rejected.</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Enterprise Integration</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Build APIs that plug into popular ATS (Applicant Tracking Systems) for seamless HR adoption.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sp>
        <p:nvSpPr>
          <p:cNvPr id="139" name="Google Shape;139;gf3a8d4be09_2_180"/>
          <p:cNvSpPr txBox="1">
            <a:spLocks noGrp="1"/>
          </p:cNvSpPr>
          <p:nvPr>
            <p:ph type="title"/>
          </p:nvPr>
        </p:nvSpPr>
        <p:spPr>
          <a:xfrm>
            <a:off x="163275" y="0"/>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a:latin typeface="Times New Roman"/>
                <a:ea typeface="Times New Roman"/>
                <a:cs typeface="Times New Roman"/>
                <a:sym typeface="Times New Roman"/>
              </a:rPr>
              <a:t>Contents</a:t>
            </a:r>
            <a:endParaRPr sz="3200" b="1">
              <a:latin typeface="Times New Roman"/>
              <a:ea typeface="Times New Roman"/>
              <a:cs typeface="Times New Roman"/>
              <a:sym typeface="Times New Roman"/>
            </a:endParaRPr>
          </a:p>
        </p:txBody>
      </p:sp>
      <p:sp>
        <p:nvSpPr>
          <p:cNvPr id="140" name="Google Shape;140;gf3a8d4be09_2_180"/>
          <p:cNvSpPr txBox="1">
            <a:spLocks noGrp="1"/>
          </p:cNvSpPr>
          <p:nvPr>
            <p:ph type="sldNum" idx="12"/>
          </p:nvPr>
        </p:nvSpPr>
        <p:spPr>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2</a:t>
            </a:fld>
            <a:endParaRPr/>
          </a:p>
        </p:txBody>
      </p:sp>
      <p:sp>
        <p:nvSpPr>
          <p:cNvPr id="142" name="Google Shape;142;gf3a8d4be09_2_180"/>
          <p:cNvSpPr txBox="1"/>
          <p:nvPr/>
        </p:nvSpPr>
        <p:spPr>
          <a:xfrm>
            <a:off x="383125" y="1149375"/>
            <a:ext cx="11034000" cy="4174500"/>
          </a:xfrm>
          <a:prstGeom prst="rect">
            <a:avLst/>
          </a:prstGeom>
          <a:noFill/>
          <a:ln>
            <a:noFill/>
          </a:ln>
        </p:spPr>
        <p:txBody>
          <a:bodyPr spcFirstLastPara="1" wrap="square" lIns="91425" tIns="91425" rIns="91425" bIns="91425" anchor="t" anchorCtr="0">
            <a:spAutoFit/>
          </a:bodyPr>
          <a:lstStyle/>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Business objective</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Business Constraints</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Project Architecture</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Data collection and details</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Exploratory Data Analysis</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Visualization</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Modeling </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Evaluation</a:t>
            </a:r>
            <a:endParaRPr sz="3200" dirty="0">
              <a:solidFill>
                <a:schemeClr val="dk1"/>
              </a:solidFill>
              <a:latin typeface="Times New Roman"/>
              <a:ea typeface="Times New Roman"/>
              <a:cs typeface="Times New Roman"/>
              <a:sym typeface="Times New Roman"/>
            </a:endParaRPr>
          </a:p>
          <a:p>
            <a:pPr marL="457200" lvl="0" indent="-431800" algn="l" rtl="0">
              <a:lnSpc>
                <a:spcPct val="90000"/>
              </a:lnSpc>
              <a:spcBef>
                <a:spcPts val="0"/>
              </a:spcBef>
              <a:spcAft>
                <a:spcPts val="0"/>
              </a:spcAft>
              <a:buClr>
                <a:schemeClr val="dk1"/>
              </a:buClr>
              <a:buSzPts val="3200"/>
              <a:buFont typeface="Times New Roman"/>
              <a:buChar char="●"/>
            </a:pPr>
            <a:r>
              <a:rPr lang="en-US" sz="3200" dirty="0">
                <a:solidFill>
                  <a:schemeClr val="dk1"/>
                </a:solidFill>
                <a:latin typeface="Times New Roman"/>
                <a:ea typeface="Times New Roman"/>
                <a:cs typeface="Times New Roman"/>
                <a:sym typeface="Times New Roman"/>
              </a:rPr>
              <a:t>Deployment</a:t>
            </a:r>
            <a:endParaRPr dirty="0">
              <a:latin typeface="Calibri"/>
              <a:ea typeface="Calibri"/>
              <a:cs typeface="Calibri"/>
              <a:sym typeface="Calibri"/>
            </a:endParaRPr>
          </a:p>
        </p:txBody>
      </p:sp>
      <p:pic>
        <p:nvPicPr>
          <p:cNvPr id="2" name="Picture 1">
            <a:extLst>
              <a:ext uri="{FF2B5EF4-FFF2-40B4-BE49-F238E27FC236}">
                <a16:creationId xmlns:a16="http://schemas.microsoft.com/office/drawing/2014/main" id="{C14DCEFD-3A27-6AFB-E168-FD4ACFFD9138}"/>
              </a:ext>
            </a:extLst>
          </p:cNvPr>
          <p:cNvPicPr>
            <a:picLocks noChangeAspect="1"/>
          </p:cNvPicPr>
          <p:nvPr/>
        </p:nvPicPr>
        <p:blipFill>
          <a:blip r:embed="rId3"/>
          <a:stretch>
            <a:fillRect/>
          </a:stretch>
        </p:blipFill>
        <p:spPr>
          <a:xfrm>
            <a:off x="9550427" y="5860385"/>
            <a:ext cx="2416233" cy="80541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sp>
        <p:nvSpPr>
          <p:cNvPr id="147" name="Google Shape;147;gf3a8d4be09_2_92"/>
          <p:cNvSpPr txBox="1">
            <a:spLocks noGrp="1"/>
          </p:cNvSpPr>
          <p:nvPr>
            <p:ph type="title"/>
          </p:nvPr>
        </p:nvSpPr>
        <p:spPr>
          <a:xfrm>
            <a:off x="228600" y="191607"/>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a:latin typeface="Times New Roman"/>
                <a:ea typeface="Times New Roman"/>
                <a:cs typeface="Times New Roman"/>
                <a:sym typeface="Times New Roman"/>
              </a:rPr>
              <a:t>Project Overview and Scope</a:t>
            </a:r>
            <a:endParaRPr sz="3200" b="1">
              <a:latin typeface="Times New Roman"/>
              <a:ea typeface="Times New Roman"/>
              <a:cs typeface="Times New Roman"/>
              <a:sym typeface="Times New Roman"/>
            </a:endParaRPr>
          </a:p>
        </p:txBody>
      </p:sp>
      <p:sp>
        <p:nvSpPr>
          <p:cNvPr id="148" name="Google Shape;148;gf3a8d4be09_2_92"/>
          <p:cNvSpPr txBox="1">
            <a:spLocks noGrp="1"/>
          </p:cNvSpPr>
          <p:nvPr>
            <p:ph type="sldNum" idx="12"/>
          </p:nvPr>
        </p:nvSpPr>
        <p:spPr>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sp>
        <p:nvSpPr>
          <p:cNvPr id="150" name="Google Shape;150;gf3a8d4be09_2_92"/>
          <p:cNvSpPr txBox="1"/>
          <p:nvPr/>
        </p:nvSpPr>
        <p:spPr>
          <a:xfrm>
            <a:off x="4099475" y="1187700"/>
            <a:ext cx="2164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1" name="Google Shape;151;gf3a8d4be09_2_92"/>
          <p:cNvSpPr txBox="1"/>
          <p:nvPr/>
        </p:nvSpPr>
        <p:spPr>
          <a:xfrm>
            <a:off x="6053425" y="2493975"/>
            <a:ext cx="3409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2" name="Google Shape;152;gf3a8d4be09_2_92"/>
          <p:cNvSpPr txBox="1"/>
          <p:nvPr/>
        </p:nvSpPr>
        <p:spPr>
          <a:xfrm>
            <a:off x="5938500" y="3792975"/>
            <a:ext cx="327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sp>
        <p:nvSpPr>
          <p:cNvPr id="153" name="Google Shape;153;gf3a8d4be09_2_92"/>
          <p:cNvSpPr txBox="1"/>
          <p:nvPr/>
        </p:nvSpPr>
        <p:spPr>
          <a:xfrm>
            <a:off x="-1091900" y="2720225"/>
            <a:ext cx="38886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pic>
        <p:nvPicPr>
          <p:cNvPr id="154" name="Google Shape;154;gf3a8d4be09_2_92"/>
          <p:cNvPicPr preferRelativeResize="0"/>
          <p:nvPr/>
        </p:nvPicPr>
        <p:blipFill>
          <a:blip r:embed="rId3">
            <a:alphaModFix/>
          </a:blip>
          <a:stretch>
            <a:fillRect/>
          </a:stretch>
        </p:blipFill>
        <p:spPr>
          <a:xfrm>
            <a:off x="747100" y="1015300"/>
            <a:ext cx="10076273" cy="4226475"/>
          </a:xfrm>
          <a:prstGeom prst="rect">
            <a:avLst/>
          </a:prstGeom>
          <a:noFill/>
          <a:ln>
            <a:noFill/>
          </a:ln>
        </p:spPr>
      </p:pic>
      <p:pic>
        <p:nvPicPr>
          <p:cNvPr id="2" name="Picture 1">
            <a:extLst>
              <a:ext uri="{FF2B5EF4-FFF2-40B4-BE49-F238E27FC236}">
                <a16:creationId xmlns:a16="http://schemas.microsoft.com/office/drawing/2014/main" id="{74A0C19C-943A-4569-4079-E192CA534969}"/>
              </a:ext>
            </a:extLst>
          </p:cNvPr>
          <p:cNvPicPr>
            <a:picLocks noChangeAspect="1"/>
          </p:cNvPicPr>
          <p:nvPr/>
        </p:nvPicPr>
        <p:blipFill>
          <a:blip r:embed="rId4"/>
          <a:stretch>
            <a:fillRect/>
          </a:stretch>
        </p:blipFill>
        <p:spPr>
          <a:xfrm>
            <a:off x="9550427" y="5860385"/>
            <a:ext cx="2416233" cy="80541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2"/>
          <p:cNvSpPr txBox="1">
            <a:spLocks noGrp="1"/>
          </p:cNvSpPr>
          <p:nvPr>
            <p:ph type="title"/>
          </p:nvPr>
        </p:nvSpPr>
        <p:spPr>
          <a:xfrm>
            <a:off x="1319980" y="1144589"/>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1800"/>
              <a:buNone/>
            </a:pPr>
            <a:r>
              <a:rPr lang="en-US" sz="3200" b="1" dirty="0">
                <a:latin typeface="Times New Roman"/>
                <a:ea typeface="Times New Roman"/>
                <a:cs typeface="Times New Roman"/>
                <a:sym typeface="Times New Roman"/>
              </a:rPr>
              <a:t>Business Problem</a:t>
            </a:r>
            <a:endParaRPr sz="3200" b="1" dirty="0">
              <a:latin typeface="Times New Roman"/>
              <a:ea typeface="Times New Roman"/>
              <a:cs typeface="Times New Roman"/>
              <a:sym typeface="Times New Roman"/>
            </a:endParaRPr>
          </a:p>
        </p:txBody>
      </p:sp>
      <p:sp>
        <p:nvSpPr>
          <p:cNvPr id="3" name="Text Placeholder 2">
            <a:extLst>
              <a:ext uri="{FF2B5EF4-FFF2-40B4-BE49-F238E27FC236}">
                <a16:creationId xmlns:a16="http://schemas.microsoft.com/office/drawing/2014/main" id="{CD017A16-4BF2-9E28-F1B6-185E8826E5C9}"/>
              </a:ext>
            </a:extLst>
          </p:cNvPr>
          <p:cNvSpPr>
            <a:spLocks noGrp="1"/>
          </p:cNvSpPr>
          <p:nvPr>
            <p:ph idx="1"/>
          </p:nvPr>
        </p:nvSpPr>
        <p:spPr/>
        <p:txBody>
          <a:bodyPr>
            <a:normAutofit/>
          </a:bodyPr>
          <a:lstStyle/>
          <a:p>
            <a:r>
              <a:rPr lang="en-US" sz="2400" dirty="0"/>
              <a:t>The recruitment team spends excessive time manually reviewing and summarizing long interview transcripts. This manual process is slow, inconsistent, and often misses key insights like skills or red flags. As interview volume grows, scalability becomes a challenge. An automated solution is needed to extract critical insights and support faster, more accurate hiring decisions.</a:t>
            </a:r>
            <a:endParaRPr lang="en-IN" sz="2400" dirty="0"/>
          </a:p>
        </p:txBody>
      </p:sp>
      <p:pic>
        <p:nvPicPr>
          <p:cNvPr id="2" name="Picture 1">
            <a:extLst>
              <a:ext uri="{FF2B5EF4-FFF2-40B4-BE49-F238E27FC236}">
                <a16:creationId xmlns:a16="http://schemas.microsoft.com/office/drawing/2014/main" id="{84641EC7-6A7B-3B4E-354E-1301EFB9EF59}"/>
              </a:ext>
            </a:extLst>
          </p:cNvPr>
          <p:cNvPicPr>
            <a:picLocks noChangeAspect="1"/>
          </p:cNvPicPr>
          <p:nvPr/>
        </p:nvPicPr>
        <p:blipFill>
          <a:blip r:embed="rId3"/>
          <a:stretch>
            <a:fillRect/>
          </a:stretch>
        </p:blipFill>
        <p:spPr>
          <a:xfrm>
            <a:off x="9661523" y="6052589"/>
            <a:ext cx="2416233" cy="80541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7"/>
          <p:cNvSpPr txBox="1">
            <a:spLocks noGrp="1"/>
          </p:cNvSpPr>
          <p:nvPr>
            <p:ph type="title"/>
          </p:nvPr>
        </p:nvSpPr>
        <p:spPr>
          <a:xfrm>
            <a:off x="839788" y="760163"/>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1800"/>
              <a:buNone/>
            </a:pPr>
            <a:r>
              <a:rPr lang="en-US" sz="3200" b="1">
                <a:latin typeface="Times New Roman" panose="02020603050405020304" pitchFamily="18" charset="0"/>
                <a:ea typeface="Times New Roman"/>
                <a:cs typeface="Times New Roman" panose="02020603050405020304" pitchFamily="18" charset="0"/>
                <a:sym typeface="Times New Roman"/>
              </a:rPr>
              <a:t>Business Objective</a:t>
            </a:r>
            <a:endParaRPr sz="3200" b="1">
              <a:latin typeface="Times New Roman" panose="02020603050405020304" pitchFamily="18" charset="0"/>
              <a:ea typeface="Times New Roman"/>
              <a:cs typeface="Times New Roman" panose="02020603050405020304" pitchFamily="18" charset="0"/>
              <a:sym typeface="Times New Roman"/>
            </a:endParaRPr>
          </a:p>
        </p:txBody>
      </p:sp>
      <p:sp>
        <p:nvSpPr>
          <p:cNvPr id="167" name="Google Shape;167;p7"/>
          <p:cNvSpPr txBox="1">
            <a:spLocks noGrp="1"/>
          </p:cNvSpPr>
          <p:nvPr>
            <p:ph type="body" idx="1"/>
          </p:nvPr>
        </p:nvSpPr>
        <p:spPr>
          <a:xfrm>
            <a:off x="649796" y="1843824"/>
            <a:ext cx="5157787" cy="823912"/>
          </a:xfrm>
          <a:prstGeom prst="rect">
            <a:avLst/>
          </a:prstGeom>
          <a:noFill/>
          <a:ln>
            <a:noFill/>
          </a:ln>
        </p:spPr>
        <p:txBody>
          <a:bodyPr spcFirstLastPara="1" wrap="square" lIns="91400" tIns="45675" rIns="91400" bIns="45675" anchor="b" anchorCtr="0">
            <a:normAutofit/>
          </a:bodyPr>
          <a:lstStyle/>
          <a:p>
            <a:pPr marL="457095" lvl="0" indent="-228552" algn="l" rtl="0">
              <a:lnSpc>
                <a:spcPct val="90000"/>
              </a:lnSpc>
              <a:spcBef>
                <a:spcPts val="1000"/>
              </a:spcBef>
              <a:spcAft>
                <a:spcPts val="0"/>
              </a:spcAft>
              <a:buClr>
                <a:schemeClr val="dk1"/>
              </a:buClr>
              <a:buSzPts val="2400"/>
              <a:buNone/>
            </a:pPr>
            <a:r>
              <a:rPr lang="en-US" sz="2800" b="1" dirty="0">
                <a:latin typeface="Times New Roman" panose="02020603050405020304" pitchFamily="18" charset="0"/>
                <a:ea typeface="Times New Roman"/>
                <a:cs typeface="Times New Roman" panose="02020603050405020304" pitchFamily="18" charset="0"/>
                <a:sym typeface="Times New Roman"/>
              </a:rPr>
              <a:t>Objective</a:t>
            </a:r>
            <a:endParaRPr sz="2800" dirty="0">
              <a:latin typeface="Times New Roman" panose="02020603050405020304" pitchFamily="18" charset="0"/>
              <a:cs typeface="Times New Roman" panose="02020603050405020304" pitchFamily="18" charset="0"/>
            </a:endParaRPr>
          </a:p>
        </p:txBody>
      </p:sp>
      <p:sp>
        <p:nvSpPr>
          <p:cNvPr id="169" name="Google Shape;169;p7"/>
          <p:cNvSpPr txBox="1">
            <a:spLocks noGrp="1"/>
          </p:cNvSpPr>
          <p:nvPr>
            <p:ph sz="half" idx="2"/>
          </p:nvPr>
        </p:nvSpPr>
        <p:spPr>
          <a:xfrm>
            <a:off x="5523049" y="2084463"/>
            <a:ext cx="4185623" cy="436975"/>
          </a:xfrm>
          <a:prstGeom prst="rect">
            <a:avLst/>
          </a:prstGeom>
          <a:noFill/>
          <a:ln>
            <a:noFill/>
          </a:ln>
        </p:spPr>
        <p:txBody>
          <a:bodyPr spcFirstLastPara="1" wrap="square" lIns="91400" tIns="45675" rIns="91400" bIns="45675" anchor="b" anchorCtr="0">
            <a:noAutofit/>
          </a:bodyPr>
          <a:lstStyle/>
          <a:p>
            <a:pPr marL="457095" lvl="0" indent="-228552" algn="l" rtl="0">
              <a:lnSpc>
                <a:spcPct val="90000"/>
              </a:lnSpc>
              <a:spcBef>
                <a:spcPts val="1000"/>
              </a:spcBef>
              <a:spcAft>
                <a:spcPts val="0"/>
              </a:spcAft>
              <a:buClr>
                <a:schemeClr val="dk1"/>
              </a:buClr>
              <a:buSzPts val="2400"/>
              <a:buNone/>
            </a:pPr>
            <a:r>
              <a:rPr lang="en-US" sz="2400" b="1" dirty="0">
                <a:latin typeface="Times New Roman" panose="02020603050405020304" pitchFamily="18" charset="0"/>
                <a:cs typeface="Times New Roman" panose="02020603050405020304" pitchFamily="18" charset="0"/>
              </a:rPr>
              <a:t>Constraints</a:t>
            </a:r>
            <a:endParaRPr sz="2400" b="1" dirty="0">
              <a:latin typeface="Times New Roman" panose="02020603050405020304" pitchFamily="18" charset="0"/>
              <a:cs typeface="Times New Roman" panose="02020603050405020304" pitchFamily="18" charset="0"/>
            </a:endParaRPr>
          </a:p>
        </p:txBody>
      </p:sp>
      <p:sp>
        <p:nvSpPr>
          <p:cNvPr id="168" name="Google Shape;168;p7"/>
          <p:cNvSpPr txBox="1">
            <a:spLocks noGrp="1"/>
          </p:cNvSpPr>
          <p:nvPr>
            <p:ph type="body" sz="quarter" idx="3"/>
          </p:nvPr>
        </p:nvSpPr>
        <p:spPr>
          <a:xfrm>
            <a:off x="836496" y="2505075"/>
            <a:ext cx="5157900" cy="1015200"/>
          </a:xfrm>
          <a:prstGeom prst="rect">
            <a:avLst/>
          </a:prstGeom>
          <a:noFill/>
          <a:ln>
            <a:noFill/>
          </a:ln>
        </p:spPr>
        <p:txBody>
          <a:bodyPr spcFirstLastPara="1" wrap="square" lIns="91400" tIns="45675" rIns="91400" bIns="45675" anchor="t" anchorCtr="0">
            <a:normAutofit/>
          </a:bodyPr>
          <a:lstStyle/>
          <a:p>
            <a:pPr marL="0" lvl="0" indent="0">
              <a:buNone/>
            </a:pPr>
            <a:r>
              <a:rPr lang="en-US" sz="1600" dirty="0"/>
              <a:t>Improve the efficiency, clarity, and consistency of interview evaluations by automating transcript analysis and candidate screening</a:t>
            </a:r>
            <a:r>
              <a:rPr lang="en-US" sz="2000" dirty="0"/>
              <a:t>.</a:t>
            </a:r>
            <a:endParaRPr sz="2000" dirty="0">
              <a:solidFill>
                <a:srgbClr val="353744"/>
              </a:solidFill>
              <a:latin typeface="Times New Roman" panose="02020603050405020304" pitchFamily="18" charset="0"/>
              <a:ea typeface="Proxima Nova"/>
              <a:cs typeface="Times New Roman" panose="02020603050405020304" pitchFamily="18" charset="0"/>
              <a:sym typeface="Proxima Nova"/>
            </a:endParaRPr>
          </a:p>
        </p:txBody>
      </p:sp>
      <p:sp>
        <p:nvSpPr>
          <p:cNvPr id="3" name="Text Placeholder 2">
            <a:extLst>
              <a:ext uri="{FF2B5EF4-FFF2-40B4-BE49-F238E27FC236}">
                <a16:creationId xmlns:a16="http://schemas.microsoft.com/office/drawing/2014/main" id="{B0BA444F-23E2-29BC-576A-BCF5F774ABEB}"/>
              </a:ext>
            </a:extLst>
          </p:cNvPr>
          <p:cNvSpPr>
            <a:spLocks noGrp="1"/>
          </p:cNvSpPr>
          <p:nvPr>
            <p:ph sz="quarter" idx="4"/>
          </p:nvPr>
        </p:nvSpPr>
        <p:spPr>
          <a:xfrm>
            <a:off x="5653416" y="2667736"/>
            <a:ext cx="4185617" cy="3304117"/>
          </a:xfrm>
        </p:spPr>
        <p:txBody>
          <a:bodyPr>
            <a:normAutofit/>
          </a:bodyPr>
          <a:lstStyle/>
          <a:p>
            <a:pPr marL="114300" indent="0">
              <a:buNone/>
            </a:pPr>
            <a:r>
              <a:rPr lang="en-US" sz="1600" dirty="0"/>
              <a:t>Ensure low computational cost and fast processing time while maintaining high model performance and reliability.</a:t>
            </a:r>
            <a:endParaRPr lang="en-IN" sz="1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7DFD70A1-198E-29B2-492D-E9460C58110C}"/>
              </a:ext>
            </a:extLst>
          </p:cNvPr>
          <p:cNvPicPr>
            <a:picLocks noChangeAspect="1"/>
          </p:cNvPicPr>
          <p:nvPr/>
        </p:nvPicPr>
        <p:blipFill>
          <a:blip r:embed="rId3"/>
          <a:stretch>
            <a:fillRect/>
          </a:stretch>
        </p:blipFill>
        <p:spPr>
          <a:xfrm>
            <a:off x="9618793" y="6052589"/>
            <a:ext cx="2416233" cy="80541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119c79fd7f2_1_58"/>
          <p:cNvSpPr txBox="1">
            <a:spLocks noGrp="1"/>
          </p:cNvSpPr>
          <p:nvPr>
            <p:ph type="title"/>
          </p:nvPr>
        </p:nvSpPr>
        <p:spPr>
          <a:xfrm>
            <a:off x="307975" y="674996"/>
            <a:ext cx="110493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   Technical Stacks</a:t>
            </a:r>
            <a:endParaRPr sz="3200" b="1" dirty="0">
              <a:latin typeface="Times New Roman"/>
              <a:ea typeface="Times New Roman"/>
              <a:cs typeface="Times New Roman"/>
              <a:sym typeface="Times New Roman"/>
            </a:endParaRPr>
          </a:p>
        </p:txBody>
      </p:sp>
      <p:sp>
        <p:nvSpPr>
          <p:cNvPr id="183" name="Google Shape;183;g119c79fd7f2_1_58" descr="GitHub - serengil/deepface: A Lightweight Face Recognition and Facial  Attribute Analysis (Age, Gender, Emotion and Race) Library for Python"/>
          <p:cNvSpPr/>
          <p:nvPr/>
        </p:nvSpPr>
        <p:spPr>
          <a:xfrm>
            <a:off x="155575" y="-144463"/>
            <a:ext cx="304800" cy="304800"/>
          </a:xfrm>
          <a:prstGeom prst="rect">
            <a:avLst/>
          </a:prstGeom>
          <a:noFill/>
          <a:ln>
            <a:noFill/>
          </a:ln>
        </p:spPr>
        <p:txBody>
          <a:bodyPr spcFirstLastPara="1" wrap="square" lIns="91400" tIns="45675" rIns="91400" bIns="45675"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sp>
        <p:nvSpPr>
          <p:cNvPr id="184" name="Google Shape;184;g119c79fd7f2_1_58" descr="GitHub - serengil/deepface: A Lightweight Face Recognition and Facial  Attribute Analysis (Age, Gender, Emotion and Race) Library for Python"/>
          <p:cNvSpPr/>
          <p:nvPr/>
        </p:nvSpPr>
        <p:spPr>
          <a:xfrm>
            <a:off x="307975" y="7937"/>
            <a:ext cx="304800" cy="304800"/>
          </a:xfrm>
          <a:prstGeom prst="rect">
            <a:avLst/>
          </a:prstGeom>
          <a:noFill/>
          <a:ln>
            <a:noFill/>
          </a:ln>
        </p:spPr>
        <p:txBody>
          <a:bodyPr spcFirstLastPara="1" wrap="square" lIns="91400" tIns="45675" rIns="91400" bIns="45675" anchor="t" anchorCtr="0">
            <a:noAutofit/>
          </a:bodyPr>
          <a:lstStyle/>
          <a:p>
            <a:pPr marL="0" marR="0" lvl="0" indent="0" algn="l" rtl="0">
              <a:lnSpc>
                <a:spcPct val="100000"/>
              </a:lnSpc>
              <a:spcBef>
                <a:spcPts val="0"/>
              </a:spcBef>
              <a:spcAft>
                <a:spcPts val="0"/>
              </a:spcAft>
              <a:buNone/>
            </a:pPr>
            <a:endParaRPr sz="1500" b="0" i="0" u="none" strike="noStrike" cap="none">
              <a:solidFill>
                <a:srgbClr val="000000"/>
              </a:solidFill>
              <a:latin typeface="Arial"/>
              <a:ea typeface="Arial"/>
              <a:cs typeface="Arial"/>
              <a:sym typeface="Arial"/>
            </a:endParaRPr>
          </a:p>
        </p:txBody>
      </p:sp>
      <p:pic>
        <p:nvPicPr>
          <p:cNvPr id="2" name="Picture 1">
            <a:extLst>
              <a:ext uri="{FF2B5EF4-FFF2-40B4-BE49-F238E27FC236}">
                <a16:creationId xmlns:a16="http://schemas.microsoft.com/office/drawing/2014/main" id="{334536C3-733B-E6E3-CA47-60EE57D3F170}"/>
              </a:ext>
            </a:extLst>
          </p:cNvPr>
          <p:cNvPicPr>
            <a:picLocks noChangeAspect="1"/>
          </p:cNvPicPr>
          <p:nvPr/>
        </p:nvPicPr>
        <p:blipFill>
          <a:blip r:embed="rId3"/>
          <a:stretch>
            <a:fillRect/>
          </a:stretch>
        </p:blipFill>
        <p:spPr>
          <a:xfrm>
            <a:off x="9575365" y="5870274"/>
            <a:ext cx="2416233" cy="805411"/>
          </a:xfrm>
          <a:prstGeom prst="rect">
            <a:avLst/>
          </a:prstGeom>
        </p:spPr>
      </p:pic>
      <p:sp>
        <p:nvSpPr>
          <p:cNvPr id="3" name="Rectangle 1">
            <a:extLst>
              <a:ext uri="{FF2B5EF4-FFF2-40B4-BE49-F238E27FC236}">
                <a16:creationId xmlns:a16="http://schemas.microsoft.com/office/drawing/2014/main" id="{18B7B135-42FE-5FF6-CFD1-1FA1DC34E92B}"/>
              </a:ext>
            </a:extLst>
          </p:cNvPr>
          <p:cNvSpPr>
            <a:spLocks noChangeArrowheads="1"/>
          </p:cNvSpPr>
          <p:nvPr/>
        </p:nvSpPr>
        <p:spPr bwMode="auto">
          <a:xfrm>
            <a:off x="612775" y="1372728"/>
            <a:ext cx="8604967"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Language: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Python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Libraries: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Pandas, NumPy, Matplotlib, Seaborn, scikit-learn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Model:</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DistilBERT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(Hugging Face Transformers)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Framework:</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PyTorch</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Tokenizer:</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DistilBertTokenizer</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Training:</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Hugging Face Trainer API with custom metrics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Evaluation:</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Accuracy, F1, ROC-AUC, PR-AUC, Confusion Matrix</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Storage: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CSV (data), PNG (plots), directory for model artifacts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10"/>
          <p:cNvSpPr txBox="1">
            <a:spLocks noGrp="1"/>
          </p:cNvSpPr>
          <p:nvPr>
            <p:ph type="title"/>
          </p:nvPr>
        </p:nvSpPr>
        <p:spPr>
          <a:xfrm>
            <a:off x="674537" y="487894"/>
            <a:ext cx="10591800" cy="14223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Data Collection and Understanding</a:t>
            </a:r>
            <a:endParaRPr sz="3200" b="1" dirty="0">
              <a:latin typeface="Times New Roman"/>
              <a:ea typeface="Times New Roman"/>
              <a:cs typeface="Times New Roman"/>
              <a:sym typeface="Times New Roman"/>
            </a:endParaRPr>
          </a:p>
          <a:p>
            <a:pPr marL="0" lvl="0" indent="0" algn="l" rtl="0">
              <a:lnSpc>
                <a:spcPct val="90000"/>
              </a:lnSpc>
              <a:spcBef>
                <a:spcPts val="0"/>
              </a:spcBef>
              <a:spcAft>
                <a:spcPts val="0"/>
              </a:spcAft>
              <a:buNone/>
            </a:pPr>
            <a:endParaRPr sz="3200" b="1" dirty="0">
              <a:latin typeface="Times New Roman"/>
              <a:ea typeface="Times New Roman"/>
              <a:cs typeface="Times New Roman"/>
              <a:sym typeface="Times New Roman"/>
            </a:endParaRPr>
          </a:p>
          <a:p>
            <a:pPr marL="0" lvl="0" indent="0" algn="l" rtl="0">
              <a:lnSpc>
                <a:spcPct val="90000"/>
              </a:lnSpc>
              <a:spcBef>
                <a:spcPts val="0"/>
              </a:spcBef>
              <a:spcAft>
                <a:spcPts val="0"/>
              </a:spcAft>
              <a:buNone/>
            </a:pPr>
            <a:endParaRPr sz="3200" b="1" dirty="0">
              <a:latin typeface="Times New Roman"/>
              <a:ea typeface="Times New Roman"/>
              <a:cs typeface="Times New Roman"/>
              <a:sym typeface="Times New Roman"/>
            </a:endParaRPr>
          </a:p>
        </p:txBody>
      </p:sp>
      <p:sp>
        <p:nvSpPr>
          <p:cNvPr id="209" name="Google Shape;209;p10"/>
          <p:cNvSpPr txBox="1"/>
          <p:nvPr/>
        </p:nvSpPr>
        <p:spPr>
          <a:xfrm>
            <a:off x="6096000" y="1809750"/>
            <a:ext cx="6134100" cy="81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100"/>
              </a:spcBef>
              <a:spcAft>
                <a:spcPts val="0"/>
              </a:spcAft>
              <a:buNone/>
            </a:pPr>
            <a:endParaRPr sz="1850">
              <a:solidFill>
                <a:schemeClr val="dk1"/>
              </a:solidFill>
              <a:highlight>
                <a:srgbClr val="FFFFFF"/>
              </a:highlight>
            </a:endParaRPr>
          </a:p>
          <a:p>
            <a:pPr marL="0" lvl="0" indent="0" algn="l" rtl="0">
              <a:spcBef>
                <a:spcPts val="700"/>
              </a:spcBef>
              <a:spcAft>
                <a:spcPts val="0"/>
              </a:spcAft>
              <a:buNone/>
            </a:pPr>
            <a:endParaRPr>
              <a:latin typeface="Calibri"/>
              <a:ea typeface="Calibri"/>
              <a:cs typeface="Calibri"/>
              <a:sym typeface="Calibri"/>
            </a:endParaRPr>
          </a:p>
        </p:txBody>
      </p:sp>
      <p:sp>
        <p:nvSpPr>
          <p:cNvPr id="211" name="Google Shape;211;p10"/>
          <p:cNvSpPr txBox="1"/>
          <p:nvPr/>
        </p:nvSpPr>
        <p:spPr>
          <a:xfrm>
            <a:off x="1034450" y="2298775"/>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FF2EB588-9010-8F45-A706-84727F766BFC}"/>
              </a:ext>
            </a:extLst>
          </p:cNvPr>
          <p:cNvPicPr>
            <a:picLocks noChangeAspect="1"/>
          </p:cNvPicPr>
          <p:nvPr/>
        </p:nvPicPr>
        <p:blipFill>
          <a:blip r:embed="rId3"/>
          <a:stretch>
            <a:fillRect/>
          </a:stretch>
        </p:blipFill>
        <p:spPr>
          <a:xfrm>
            <a:off x="9536083" y="5874791"/>
            <a:ext cx="2416233" cy="805411"/>
          </a:xfrm>
          <a:prstGeom prst="rect">
            <a:avLst/>
          </a:prstGeom>
        </p:spPr>
      </p:pic>
      <p:sp>
        <p:nvSpPr>
          <p:cNvPr id="3" name="Rectangle 1">
            <a:extLst>
              <a:ext uri="{FF2B5EF4-FFF2-40B4-BE49-F238E27FC236}">
                <a16:creationId xmlns:a16="http://schemas.microsoft.com/office/drawing/2014/main" id="{031A8B20-AF02-B026-A048-4AD2161DF47B}"/>
              </a:ext>
            </a:extLst>
          </p:cNvPr>
          <p:cNvSpPr>
            <a:spLocks noChangeArrowheads="1"/>
          </p:cNvSpPr>
          <p:nvPr/>
        </p:nvSpPr>
        <p:spPr bwMode="auto">
          <a:xfrm>
            <a:off x="613869" y="1452503"/>
            <a:ext cx="9850354" cy="3200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The dataset contains </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3,000 interview records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with the following key fields: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transcript</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Raw text of the candidate-interviewer conversation</a:t>
            </a:r>
            <a:endParaRPr kumimoji="0" lang="en-US" altLang="en-US" sz="4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skills</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Claimed technical skills (comma-separated)</a:t>
            </a:r>
            <a:endParaRPr kumimoji="0" lang="en-US" altLang="en-US" sz="4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experience</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Candidate's stated experience in years or ranges</a:t>
            </a:r>
            <a:endParaRPr kumimoji="0" lang="en-US" altLang="en-US" sz="4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decision</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Final hiring decision (</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Hired</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or </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Rejected</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4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The data was collected from internal interview logs and represents real-world hiring scenarios across technical roles. It includes both structured and unstructured fields, requiring text preprocessing and normalization.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3"/>
          <p:cNvSpPr txBox="1">
            <a:spLocks noGrp="1"/>
          </p:cNvSpPr>
          <p:nvPr>
            <p:ph type="title"/>
          </p:nvPr>
        </p:nvSpPr>
        <p:spPr>
          <a:xfrm>
            <a:off x="621890" y="677253"/>
            <a:ext cx="10515600" cy="535500"/>
          </a:xfrm>
          <a:prstGeom prst="rect">
            <a:avLst/>
          </a:prstGeom>
          <a:noFill/>
          <a:ln>
            <a:noFill/>
          </a:ln>
        </p:spPr>
        <p:txBody>
          <a:bodyPr spcFirstLastPara="1" wrap="square" lIns="91400" tIns="45675" rIns="91400" bIns="45675" anchor="ctr" anchorCtr="0">
            <a:spAutoFit/>
          </a:bodyPr>
          <a:lstStyle/>
          <a:p>
            <a:pPr lvl="0"/>
            <a:r>
              <a:rPr lang="en-US" sz="3200" b="1" dirty="0">
                <a:latin typeface="Times New Roman"/>
                <a:ea typeface="Times New Roman"/>
                <a:cs typeface="Times New Roman"/>
                <a:sym typeface="Times New Roman"/>
              </a:rPr>
              <a:t>Data Dictionary </a:t>
            </a:r>
            <a:endParaRPr sz="3200" b="1" dirty="0">
              <a:latin typeface="Times New Roman"/>
              <a:ea typeface="Times New Roman"/>
              <a:cs typeface="Times New Roman"/>
              <a:sym typeface="Times New Roman"/>
            </a:endParaRPr>
          </a:p>
        </p:txBody>
      </p:sp>
      <p:sp>
        <p:nvSpPr>
          <p:cNvPr id="219" name="Google Shape;219;p13"/>
          <p:cNvSpPr txBox="1"/>
          <p:nvPr/>
        </p:nvSpPr>
        <p:spPr>
          <a:xfrm>
            <a:off x="857250" y="1409700"/>
            <a:ext cx="109728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100" b="1">
              <a:latin typeface="Calibri"/>
              <a:ea typeface="Calibri"/>
              <a:cs typeface="Calibri"/>
              <a:sym typeface="Calibri"/>
            </a:endParaRPr>
          </a:p>
        </p:txBody>
      </p:sp>
      <p:sp>
        <p:nvSpPr>
          <p:cNvPr id="221" name="Google Shape;221;p13"/>
          <p:cNvSpPr txBox="1"/>
          <p:nvPr/>
        </p:nvSpPr>
        <p:spPr>
          <a:xfrm>
            <a:off x="5924550" y="2152650"/>
            <a:ext cx="6305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33BDA1BB-B93A-721C-11B0-F378B3B5A48C}"/>
              </a:ext>
            </a:extLst>
          </p:cNvPr>
          <p:cNvPicPr>
            <a:picLocks noChangeAspect="1"/>
          </p:cNvPicPr>
          <p:nvPr/>
        </p:nvPicPr>
        <p:blipFill>
          <a:blip r:embed="rId3"/>
          <a:stretch>
            <a:fillRect/>
          </a:stretch>
        </p:blipFill>
        <p:spPr>
          <a:xfrm>
            <a:off x="9536083" y="5874801"/>
            <a:ext cx="2416233" cy="805411"/>
          </a:xfrm>
          <a:prstGeom prst="rect">
            <a:avLst/>
          </a:prstGeom>
        </p:spPr>
      </p:pic>
      <p:graphicFrame>
        <p:nvGraphicFramePr>
          <p:cNvPr id="3" name="Table 2">
            <a:extLst>
              <a:ext uri="{FF2B5EF4-FFF2-40B4-BE49-F238E27FC236}">
                <a16:creationId xmlns:a16="http://schemas.microsoft.com/office/drawing/2014/main" id="{9789D1EF-3ED6-CF05-BB82-4988C9E32E56}"/>
              </a:ext>
            </a:extLst>
          </p:cNvPr>
          <p:cNvGraphicFramePr>
            <a:graphicFrameLocks noGrp="1"/>
          </p:cNvGraphicFramePr>
          <p:nvPr>
            <p:extLst>
              <p:ext uri="{D42A27DB-BD31-4B8C-83A1-F6EECF244321}">
                <p14:modId xmlns:p14="http://schemas.microsoft.com/office/powerpoint/2010/main" val="1105501648"/>
              </p:ext>
            </p:extLst>
          </p:nvPr>
        </p:nvGraphicFramePr>
        <p:xfrm>
          <a:off x="621890" y="1804767"/>
          <a:ext cx="9446343" cy="3840480"/>
        </p:xfrm>
        <a:graphic>
          <a:graphicData uri="http://schemas.openxmlformats.org/drawingml/2006/table">
            <a:tbl>
              <a:tblPr/>
              <a:tblGrid>
                <a:gridCol w="3148781">
                  <a:extLst>
                    <a:ext uri="{9D8B030D-6E8A-4147-A177-3AD203B41FA5}">
                      <a16:colId xmlns:a16="http://schemas.microsoft.com/office/drawing/2014/main" val="1392037985"/>
                    </a:ext>
                  </a:extLst>
                </a:gridCol>
                <a:gridCol w="3148781">
                  <a:extLst>
                    <a:ext uri="{9D8B030D-6E8A-4147-A177-3AD203B41FA5}">
                      <a16:colId xmlns:a16="http://schemas.microsoft.com/office/drawing/2014/main" val="137563290"/>
                    </a:ext>
                  </a:extLst>
                </a:gridCol>
                <a:gridCol w="3148781">
                  <a:extLst>
                    <a:ext uri="{9D8B030D-6E8A-4147-A177-3AD203B41FA5}">
                      <a16:colId xmlns:a16="http://schemas.microsoft.com/office/drawing/2014/main" val="3784388718"/>
                    </a:ext>
                  </a:extLst>
                </a:gridCol>
              </a:tblGrid>
              <a:tr h="0">
                <a:tc>
                  <a:txBody>
                    <a:bodyPr/>
                    <a:lstStyle/>
                    <a:p>
                      <a:pPr>
                        <a:buNone/>
                      </a:pPr>
                      <a:r>
                        <a:rPr lang="en-IN">
                          <a:latin typeface="Arial" panose="020B0604020202020204" pitchFamily="34" charset="0"/>
                          <a:cs typeface="Arial" panose="020B0604020202020204" pitchFamily="34" charset="0"/>
                        </a:rPr>
                        <a:t>Column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Data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68471857"/>
                  </a:ext>
                </a:extLst>
              </a:tr>
              <a:tr h="0">
                <a:tc>
                  <a:txBody>
                    <a:bodyPr/>
                    <a:lstStyle/>
                    <a:p>
                      <a:pPr>
                        <a:buNone/>
                      </a:pPr>
                      <a:r>
                        <a:rPr lang="en-IN">
                          <a:latin typeface="Arial" panose="020B0604020202020204" pitchFamily="34" charset="0"/>
                          <a:cs typeface="Arial" panose="020B0604020202020204" pitchFamily="34" charset="0"/>
                        </a:rPr>
                        <a:t>candidate_id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atin typeface="Arial" panose="020B0604020202020204" pitchFamily="34" charset="0"/>
                          <a:cs typeface="Arial" panose="020B0604020202020204" pitchFamily="34" charset="0"/>
                        </a:rPr>
                        <a:t>Unique identifier for each candidate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58890108"/>
                  </a:ext>
                </a:extLst>
              </a:tr>
              <a:tr h="0">
                <a:tc>
                  <a:txBody>
                    <a:bodyPr/>
                    <a:lstStyle/>
                    <a:p>
                      <a:pPr>
                        <a:buNone/>
                      </a:pPr>
                      <a:r>
                        <a:rPr lang="en-IN">
                          <a:latin typeface="Arial" panose="020B0604020202020204" pitchFamily="34" charset="0"/>
                          <a:cs typeface="Arial" panose="020B0604020202020204" pitchFamily="34" charset="0"/>
                        </a:rPr>
                        <a:t>transcript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atin typeface="Arial" panose="020B0604020202020204" pitchFamily="34" charset="0"/>
                          <a:cs typeface="Arial" panose="020B0604020202020204" pitchFamily="34" charset="0"/>
                        </a:rPr>
                        <a:t>Full interview dialogue between interviewer and candidate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Text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739052"/>
                  </a:ext>
                </a:extLst>
              </a:tr>
              <a:tr h="0">
                <a:tc>
                  <a:txBody>
                    <a:bodyPr/>
                    <a:lstStyle/>
                    <a:p>
                      <a:pPr>
                        <a:buNone/>
                      </a:pPr>
                      <a:r>
                        <a:rPr lang="en-IN">
                          <a:latin typeface="Arial" panose="020B0604020202020204" pitchFamily="34" charset="0"/>
                          <a:cs typeface="Arial" panose="020B0604020202020204" pitchFamily="34" charset="0"/>
                        </a:rPr>
                        <a:t>skills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Arial" panose="020B0604020202020204" pitchFamily="34" charset="0"/>
                          <a:cs typeface="Arial" panose="020B0604020202020204" pitchFamily="34" charset="0"/>
                        </a:rPr>
                        <a:t>Comma-separated list of declared technical skills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Text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1586468"/>
                  </a:ext>
                </a:extLst>
              </a:tr>
              <a:tr h="0">
                <a:tc>
                  <a:txBody>
                    <a:bodyPr/>
                    <a:lstStyle/>
                    <a:p>
                      <a:pPr>
                        <a:buNone/>
                      </a:pPr>
                      <a:r>
                        <a:rPr lang="en-IN">
                          <a:latin typeface="Arial" panose="020B0604020202020204" pitchFamily="34" charset="0"/>
                          <a:cs typeface="Arial" panose="020B0604020202020204" pitchFamily="34" charset="0"/>
                        </a:rPr>
                        <a:t>experience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atin typeface="Arial" panose="020B0604020202020204" pitchFamily="34" charset="0"/>
                          <a:cs typeface="Arial" panose="020B0604020202020204" pitchFamily="34" charset="0"/>
                        </a:rPr>
                        <a:t>Candidate's work experience (e.g., "5-10 years")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Arial" panose="020B0604020202020204" pitchFamily="34" charset="0"/>
                          <a:cs typeface="Arial" panose="020B0604020202020204" pitchFamily="34" charset="0"/>
                        </a:rPr>
                        <a:t>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6047118"/>
                  </a:ext>
                </a:extLst>
              </a:tr>
              <a:tr h="0">
                <a:tc>
                  <a:txBody>
                    <a:bodyPr/>
                    <a:lstStyle/>
                    <a:p>
                      <a:pPr>
                        <a:buNone/>
                      </a:pPr>
                      <a:r>
                        <a:rPr lang="en-IN">
                          <a:latin typeface="Arial" panose="020B0604020202020204" pitchFamily="34" charset="0"/>
                          <a:cs typeface="Arial" panose="020B0604020202020204" pitchFamily="34" charset="0"/>
                        </a:rPr>
                        <a:t>decision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Arial" panose="020B0604020202020204" pitchFamily="34" charset="0"/>
                          <a:cs typeface="Arial" panose="020B0604020202020204" pitchFamily="34" charset="0"/>
                        </a:rPr>
                        <a:t>Final interview outcome: Hired or Rejected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dirty="0">
                          <a:latin typeface="Arial" panose="020B0604020202020204" pitchFamily="34" charset="0"/>
                          <a:cs typeface="Arial" panose="020B0604020202020204" pitchFamily="34" charset="0"/>
                        </a:rPr>
                        <a:t>Categorical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599835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117b53b5ae0_10_104"/>
          <p:cNvSpPr txBox="1">
            <a:spLocks noGrp="1"/>
          </p:cNvSpPr>
          <p:nvPr>
            <p:ph type="title"/>
          </p:nvPr>
        </p:nvSpPr>
        <p:spPr>
          <a:xfrm>
            <a:off x="159588" y="609700"/>
            <a:ext cx="110493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   System Requirements</a:t>
            </a:r>
            <a:endParaRPr sz="3200" b="1" dirty="0">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E9DBCF96-F988-3854-648C-C8EEC8C4B194}"/>
              </a:ext>
            </a:extLst>
          </p:cNvPr>
          <p:cNvPicPr>
            <a:picLocks noChangeAspect="1"/>
          </p:cNvPicPr>
          <p:nvPr/>
        </p:nvPicPr>
        <p:blipFill>
          <a:blip r:embed="rId3"/>
          <a:stretch>
            <a:fillRect/>
          </a:stretch>
        </p:blipFill>
        <p:spPr>
          <a:xfrm>
            <a:off x="9550427" y="5860385"/>
            <a:ext cx="2416233" cy="805411"/>
          </a:xfrm>
          <a:prstGeom prst="rect">
            <a:avLst/>
          </a:prstGeom>
        </p:spPr>
      </p:pic>
      <p:sp>
        <p:nvSpPr>
          <p:cNvPr id="2" name="Rectangle 1">
            <a:extLst>
              <a:ext uri="{FF2B5EF4-FFF2-40B4-BE49-F238E27FC236}">
                <a16:creationId xmlns:a16="http://schemas.microsoft.com/office/drawing/2014/main" id="{76F882C9-EE8E-D8A2-AB50-B56B8ED804E2}"/>
              </a:ext>
            </a:extLst>
          </p:cNvPr>
          <p:cNvSpPr>
            <a:spLocks noChangeArrowheads="1"/>
          </p:cNvSpPr>
          <p:nvPr/>
        </p:nvSpPr>
        <p:spPr bwMode="auto">
          <a:xfrm>
            <a:off x="452282" y="1457233"/>
            <a:ext cx="7934634" cy="368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OS: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Ubuntu / Windows / macOS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Python:</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3.8+</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RAM:</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16 GB (recommended)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GPU:</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Optional, ≥ 4 GB VRAM for faster training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Key Libraries: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transformers</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torch</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scikit-learn</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pandas</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numpy</a:t>
            </a:r>
            <a:r>
              <a:rPr kumimoji="0" lang="en-US"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matplotlib</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05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Storage:</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5 GB free space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Tools:</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Jupyter</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VS Code, or Google </a:t>
            </a:r>
            <a:r>
              <a:rPr kumimoji="0" lang="en-US" altLang="en-US"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Colab</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88</TotalTime>
  <Words>1409</Words>
  <Application>Microsoft Office PowerPoint</Application>
  <PresentationFormat>Widescreen</PresentationFormat>
  <Paragraphs>248</Paragraphs>
  <Slides>19</Slides>
  <Notes>19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Trebuchet MS</vt:lpstr>
      <vt:lpstr>Times New Roman</vt:lpstr>
      <vt:lpstr>Georgia</vt:lpstr>
      <vt:lpstr>Wingdings 3</vt:lpstr>
      <vt:lpstr>Arial</vt:lpstr>
      <vt:lpstr>Facet</vt:lpstr>
      <vt:lpstr>Automated Transcript Analysis to Optimize Recruitment Decisions</vt:lpstr>
      <vt:lpstr>Contents</vt:lpstr>
      <vt:lpstr>Project Overview and Scope</vt:lpstr>
      <vt:lpstr>Business Problem</vt:lpstr>
      <vt:lpstr>Business Objective</vt:lpstr>
      <vt:lpstr>   Technical Stacks</vt:lpstr>
      <vt:lpstr>Data Collection and Understanding  </vt:lpstr>
      <vt:lpstr>Data Dictionary </vt:lpstr>
      <vt:lpstr>   System Requirements</vt:lpstr>
      <vt:lpstr>Exploratory Data Analysis [EDA]</vt:lpstr>
      <vt:lpstr> Data Preprocessing</vt:lpstr>
      <vt:lpstr>   Model Building </vt:lpstr>
      <vt:lpstr>     Model Accuracy Comparison</vt:lpstr>
      <vt:lpstr>Best Model  – </vt:lpstr>
      <vt:lpstr>Model Deployment - Strategy</vt:lpstr>
      <vt:lpstr>Screen shot of output </vt:lpstr>
      <vt:lpstr>Video of output </vt:lpstr>
      <vt:lpstr>  Challenges</vt:lpstr>
      <vt:lpstr>Future Scopes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VIKAS BARTHWAL</dc:creator>
  <cp:lastModifiedBy>vinay kumar</cp:lastModifiedBy>
  <cp:revision>6</cp:revision>
  <dcterms:created xsi:type="dcterms:W3CDTF">2022-02-16T01:47:29Z</dcterms:created>
  <dcterms:modified xsi:type="dcterms:W3CDTF">2025-07-18T17:20:38Z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49deba9595b64033890e84905b5c3bc0</vt:lpwstr>
  </property>
</Properties>
</file>